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7"/>
  </p:notesMasterIdLst>
  <p:sldIdLst>
    <p:sldId id="256" r:id="rId5"/>
    <p:sldId id="259" r:id="rId6"/>
    <p:sldId id="261" r:id="rId8"/>
    <p:sldId id="260" r:id="rId9"/>
    <p:sldId id="263" r:id="rId10"/>
    <p:sldId id="264" r:id="rId11"/>
    <p:sldId id="265" r:id="rId12"/>
    <p:sldId id="266" r:id="rId13"/>
    <p:sldId id="267" r:id="rId14"/>
    <p:sldId id="268" r:id="rId15"/>
    <p:sldId id="269" r:id="rId16"/>
    <p:sldId id="270" r:id="rId17"/>
    <p:sldId id="273" r:id="rId18"/>
    <p:sldId id="274" r:id="rId19"/>
    <p:sldId id="277" r:id="rId20"/>
    <p:sldId id="275" r:id="rId21"/>
    <p:sldId id="278" r:id="rId22"/>
    <p:sldId id="279" r:id="rId23"/>
    <p:sldId id="281" r:id="rId24"/>
    <p:sldId id="282" r:id="rId25"/>
    <p:sldId id="283" r:id="rId26"/>
    <p:sldId id="284" r:id="rId27"/>
    <p:sldId id="285" r:id="rId28"/>
    <p:sldId id="286" r:id="rId29"/>
    <p:sldId id="288" r:id="rId30"/>
    <p:sldId id="287" r:id="rId31"/>
    <p:sldId id="289" r:id="rId32"/>
    <p:sldId id="290" r:id="rId33"/>
    <p:sldId id="291" r:id="rId34"/>
    <p:sldId id="296" r:id="rId35"/>
    <p:sldId id="297" r:id="rId36"/>
    <p:sldId id="292"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熊仪_aYju7RJj" initials="熊" lastIdx="0" clrIdx="0"/>
  <p:cmAuthor id="1" name="哒哒 熊猫" initials="哒哒" lastIdx="1" clrIdx="0"/>
  <p:cmAuthor id="8" name="yifei" initials="y" lastIdx="1" clrIdx="7"/>
  <p:cmAuthor id="2" name="kingsoft" initials="k" lastIdx="1" clrIdx="1"/>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0" Type="http://schemas.openxmlformats.org/officeDocument/2006/relationships/tags" Target="../tags/tag5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0" Type="http://schemas.openxmlformats.org/officeDocument/2006/relationships/tags" Target="../tags/tag152.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7" Type="http://schemas.openxmlformats.org/officeDocument/2006/relationships/tags" Target="../tags/tag188.xml"/><Relationship Id="rId16" Type="http://schemas.openxmlformats.org/officeDocument/2006/relationships/tags" Target="../tags/tag187.xml"/><Relationship Id="rId15" Type="http://schemas.openxmlformats.org/officeDocument/2006/relationships/tags" Target="../tags/tag186.xml"/><Relationship Id="rId14" Type="http://schemas.openxmlformats.org/officeDocument/2006/relationships/tags" Target="../tags/tag18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2"/>
        </a:solidFill>
        <a:effectLst/>
      </p:bgPr>
    </p:bg>
    <p:spTree>
      <p:nvGrpSpPr>
        <p:cNvPr id="1" name=""/>
        <p:cNvGrpSpPr/>
        <p:nvPr/>
      </p:nvGrpSpPr>
      <p:grpSpPr>
        <a:xfrm>
          <a:off x="0" y="0"/>
          <a:ext cx="0" cy="0"/>
          <a:chOff x="0" y="0"/>
          <a:chExt cx="0" cy="0"/>
        </a:xfrm>
      </p:grpSpPr>
      <p:sp>
        <p:nvSpPr>
          <p:cNvPr id="15" name="任意多边形 14"/>
          <p:cNvSpPr/>
          <p:nvPr>
            <p:custDataLst>
              <p:tags r:id="rId2"/>
            </p:custDataLst>
          </p:nvPr>
        </p:nvSpPr>
        <p:spPr>
          <a:xfrm>
            <a:off x="-14605" y="0"/>
            <a:ext cx="6006465" cy="6858000"/>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12" name="任意多边形 11"/>
          <p:cNvSpPr/>
          <p:nvPr>
            <p:custDataLst>
              <p:tags r:id="rId3"/>
            </p:custDataLst>
          </p:nvPr>
        </p:nvSpPr>
        <p:spPr>
          <a:xfrm rot="16200000">
            <a:off x="-1383662" y="1369058"/>
            <a:ext cx="6857999"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lt1"/>
              </a:solidFill>
              <a:cs typeface="MiSans Normal" panose="00000500000000000000" charset="-122"/>
            </a:endParaRPr>
          </a:p>
        </p:txBody>
      </p:sp>
      <p:sp>
        <p:nvSpPr>
          <p:cNvPr id="11" name="任意多边形 10"/>
          <p:cNvSpPr/>
          <p:nvPr>
            <p:custDataLst>
              <p:tags r:id="rId4"/>
            </p:custDataLst>
          </p:nvPr>
        </p:nvSpPr>
        <p:spPr>
          <a:xfrm rot="16200000">
            <a:off x="-1331245" y="2313346"/>
            <a:ext cx="4864351" cy="22310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5" name="圆角矩形 24"/>
          <p:cNvSpPr/>
          <p:nvPr>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10" name="直接连接符 9"/>
          <p:cNvCxnSpPr/>
          <p:nvPr>
            <p:custDataLst>
              <p:tags r:id="rId6"/>
            </p:custDataLst>
          </p:nvPr>
        </p:nvCxnSpPr>
        <p:spPr>
          <a:xfrm>
            <a:off x="11197590" y="300291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7"/>
            </p:custDataLst>
          </p:nvPr>
        </p:nvCxnSpPr>
        <p:spPr>
          <a:xfrm>
            <a:off x="11305540" y="193421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1305540" y="347662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custDataLst>
              <p:tags r:id="rId9"/>
            </p:custDataLst>
          </p:nvPr>
        </p:nvSpPr>
        <p:spPr>
          <a:xfrm>
            <a:off x="10027285" y="4343400"/>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21" name="椭圆 20"/>
          <p:cNvSpPr/>
          <p:nvPr>
            <p:custDataLst>
              <p:tags r:id="rId10"/>
            </p:custDataLst>
          </p:nvPr>
        </p:nvSpPr>
        <p:spPr>
          <a:xfrm>
            <a:off x="10133965" y="4450080"/>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endParaRPr lang="zh-CN" altLang="en-US">
              <a:cs typeface="MiSans Normal" panose="00000500000000000000" charset="-122"/>
            </a:endParaRPr>
          </a:p>
        </p:txBody>
      </p:sp>
      <p:sp>
        <p:nvSpPr>
          <p:cNvPr id="90" name="向下箭头"/>
          <p:cNvSpPr/>
          <p:nvPr>
            <p:custDataLst>
              <p:tags r:id="rId11"/>
            </p:custDataLst>
          </p:nvPr>
        </p:nvSpPr>
        <p:spPr>
          <a:xfrm>
            <a:off x="10238105" y="4542790"/>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4" name="任意多边形 13"/>
          <p:cNvSpPr/>
          <p:nvPr>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273300" y="1901190"/>
            <a:ext cx="8413750" cy="170942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zh-CN" altLang="en-US" sz="7200" b="0" i="0" u="none" strike="noStrike" kern="1200" cap="none" spc="0" normalizeH="0" baseline="0" noProof="1" dirty="0">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273299" y="4275976"/>
            <a:ext cx="7589519"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8" name="正文"/>
          <p:cNvSpPr txBox="1">
            <a:spLocks noGrp="1"/>
          </p:cNvSpPr>
          <p:nvPr>
            <p:ph idx="3"/>
            <p:custDataLst>
              <p:tags r:id="rId2"/>
            </p:custDataLst>
          </p:nvPr>
        </p:nvSpPr>
        <p:spPr>
          <a:xfrm>
            <a:off x="695960" y="1245235"/>
            <a:ext cx="10800080" cy="493141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2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pPr>
            <a:r>
              <a:rPr>
                <a:sym typeface="+mn-ea"/>
              </a:rPr>
              <a:t>单击此处编辑母版文本样式</a:t>
            </a:r>
            <a:endParaRPr>
              <a:sym typeface="+mn-ea"/>
            </a:endParaRPr>
          </a:p>
          <a:p>
            <a:pPr lvl="1">
              <a:spcBef>
                <a:spcPts val="1200"/>
              </a:spcBef>
              <a:spcAft>
                <a:spcPts val="0"/>
              </a:spcAft>
            </a:pPr>
            <a:r>
              <a:rPr>
                <a:sym typeface="+mn-ea"/>
              </a:rPr>
              <a:t>第二级</a:t>
            </a:r>
            <a:endParaRPr>
              <a:sym typeface="+mn-ea"/>
            </a:endParaRPr>
          </a:p>
          <a:p>
            <a:pPr lvl="2">
              <a:spcBef>
                <a:spcPts val="1200"/>
              </a:spcBef>
              <a:spcAft>
                <a:spcPts val="0"/>
              </a:spcAft>
            </a:pPr>
            <a:r>
              <a:rPr>
                <a:sym typeface="+mn-ea"/>
              </a:rPr>
              <a:t>第三级</a:t>
            </a:r>
            <a:endParaRPr>
              <a:sym typeface="+mn-ea"/>
            </a:endParaRPr>
          </a:p>
          <a:p>
            <a:pPr lvl="3">
              <a:spcBef>
                <a:spcPts val="1200"/>
              </a:spcBef>
              <a:spcAft>
                <a:spcPts val="0"/>
              </a:spcAft>
            </a:pPr>
            <a:r>
              <a:rPr>
                <a:sym typeface="+mn-ea"/>
              </a:rPr>
              <a:t>第四级</a:t>
            </a:r>
            <a:endParaRPr>
              <a:sym typeface="+mn-ea"/>
            </a:endParaRPr>
          </a:p>
          <a:p>
            <a:pPr lvl="4">
              <a:spcBef>
                <a:spcPts val="1200"/>
              </a:spcBef>
              <a:spcAft>
                <a:spcPts val="0"/>
              </a:spcAft>
            </a:pPr>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a:spLocks noGrp="1"/>
          </p:cNvSpPr>
          <p:nvPr>
            <p:ph type="title" idx="1"/>
            <p:custDataLst>
              <p:tags r:id="rId4"/>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sym typeface="+mn-ea"/>
              </a:defRPr>
            </a:lvl1pPr>
          </a:lstStyle>
          <a:p>
            <a:pPr lvl="0"/>
            <a:r>
              <a:rPr>
                <a:sym typeface="+mn-ea"/>
              </a:rPr>
              <a:t>单击此处编辑母版标题样式</a:t>
            </a:r>
            <a:endParaRPr>
              <a:sym typeface="+mn-ea"/>
            </a:endParaRPr>
          </a:p>
        </p:txBody>
      </p:sp>
      <p:sp>
        <p:nvSpPr>
          <p:cNvPr id="4" name="日期占位符 3"/>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cxnSp>
        <p:nvCxnSpPr>
          <p:cNvPr id="60" name="直接连接符 59"/>
          <p:cNvCxnSpPr/>
          <p:nvPr>
            <p:custDataLst>
              <p:tags r:id="rId2"/>
            </p:custDataLst>
          </p:nvPr>
        </p:nvCxnSpPr>
        <p:spPr>
          <a:xfrm>
            <a:off x="3509010" y="1475105"/>
            <a:ext cx="0" cy="4572000"/>
          </a:xfrm>
          <a:prstGeom prst="line">
            <a:avLst/>
          </a:prstGeom>
          <a:ln>
            <a:solidFill>
              <a:schemeClr val="bg2">
                <a:lumMod val="50000"/>
                <a:alpha val="2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任意多边形 7"/>
          <p:cNvSpPr/>
          <p:nvPr>
            <p:custDataLst>
              <p:tags r:id="rId3"/>
            </p:custDataLst>
          </p:nvPr>
        </p:nvSpPr>
        <p:spPr>
          <a:xfrm>
            <a:off x="-18415" y="0"/>
            <a:ext cx="2251075" cy="871855"/>
          </a:xfrm>
          <a:custGeom>
            <a:avLst/>
            <a:gdLst/>
            <a:ahLst/>
            <a:cxnLst>
              <a:cxn ang="3">
                <a:pos x="hc" y="t"/>
              </a:cxn>
              <a:cxn ang="cd2">
                <a:pos x="l" y="vc"/>
              </a:cxn>
              <a:cxn ang="cd4">
                <a:pos x="hc" y="b"/>
              </a:cxn>
              <a:cxn ang="0">
                <a:pos x="r" y="vc"/>
              </a:cxn>
            </a:cxnLst>
            <a:rect l="l" t="t" r="r" b="b"/>
            <a:pathLst>
              <a:path w="3545" h="1373">
                <a:moveTo>
                  <a:pt x="0" y="0"/>
                </a:moveTo>
                <a:lnTo>
                  <a:pt x="3545" y="0"/>
                </a:lnTo>
                <a:lnTo>
                  <a:pt x="3545" y="1023"/>
                </a:lnTo>
                <a:cubicBezTo>
                  <a:pt x="3545" y="1217"/>
                  <a:pt x="3389" y="1373"/>
                  <a:pt x="3195" y="1373"/>
                </a:cubicBezTo>
                <a:lnTo>
                  <a:pt x="9" y="1373"/>
                </a:lnTo>
                <a:lnTo>
                  <a:pt x="0" y="137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hasCustomPrompt="1"/>
            <p:custDataLst>
              <p:tags r:id="rId4"/>
            </p:custDataLst>
          </p:nvPr>
        </p:nvSpPr>
        <p:spPr>
          <a:xfrm>
            <a:off x="1166495" y="1793240"/>
            <a:ext cx="1375410" cy="3604895"/>
          </a:xfrm>
          <a:prstGeom prst="rect">
            <a:avLst/>
          </a:prstGeom>
          <a:noFill/>
        </p:spPr>
        <p:txBody>
          <a:bodyPr vert="eaVert" wrap="square" lIns="91440" tIns="45720" rIns="91440" bIns="45720" rtlCol="0" anchor="ctr" anchorCtr="0">
            <a:normAutofit/>
          </a:bodyPr>
          <a:lstStyle>
            <a:lvl1pPr marL="0" marR="0" lvl="0" algn="ctr" defTabSz="914400" rtl="0" eaLnBrk="1" fontAlgn="auto" latinLnBrk="0" hangingPunct="1">
              <a:lnSpc>
                <a:spcPct val="100000"/>
              </a:lnSpc>
              <a:buClrTx/>
              <a:buSzTx/>
              <a:buFontTx/>
              <a:buNone/>
              <a:defRPr kumimoji="0" lang="zh-CN" altLang="en-US" sz="6000" b="0" i="0" u="none" strike="noStrike" kern="1200" cap="none" spc="0" normalizeH="0" baseline="0" noProof="1">
                <a:solidFill>
                  <a:schemeClr val="tx1">
                    <a:lumMod val="85000"/>
                    <a:lumOff val="15000"/>
                  </a:schemeClr>
                </a:solidFill>
                <a:latin typeface="+mj-ea"/>
                <a:ea typeface="+mj-ea"/>
                <a:cs typeface="MiSans Normal" panose="00000500000000000000" charset="-122"/>
                <a:sym typeface="+mn-ea"/>
              </a:defRPr>
            </a:lvl1pPr>
          </a:lstStyle>
          <a:p>
            <a:pPr lvl="0" algn="l">
              <a:buClrTx/>
              <a:buSzTx/>
              <a:buFontTx/>
            </a:pPr>
            <a:r>
              <a:rPr dirty="0">
                <a:sym typeface="+mn-ea"/>
              </a:rPr>
              <a:t>标题</a:t>
            </a:r>
            <a:endParaRPr dirty="0">
              <a:sym typeface="+mn-ea"/>
            </a:endParaRPr>
          </a:p>
        </p:txBody>
      </p:sp>
      <p:sp>
        <p:nvSpPr>
          <p:cNvPr id="3" name="日期占位符 2"/>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12" name="椭圆 11"/>
          <p:cNvSpPr/>
          <p:nvPr>
            <p:custDataLst>
              <p:tags r:id="rId2"/>
            </p:custDataLst>
          </p:nvPr>
        </p:nvSpPr>
        <p:spPr>
          <a:xfrm rot="16200000">
            <a:off x="977900" y="1336040"/>
            <a:ext cx="4351020" cy="4351020"/>
          </a:xfrm>
          <a:prstGeom prst="ellipse">
            <a:avLst/>
          </a:prstGeom>
          <a:solidFill>
            <a:schemeClr val="bg2"/>
          </a:solidFill>
          <a:ln>
            <a:noFill/>
          </a:ln>
          <a:effectLst>
            <a:outerShdw blurRad="495300" dist="38100" dir="2700000" algn="tl"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11" name="椭圆 10"/>
          <p:cNvSpPr/>
          <p:nvPr>
            <p:custDataLst>
              <p:tags r:id="rId3"/>
            </p:custDataLst>
          </p:nvPr>
        </p:nvSpPr>
        <p:spPr>
          <a:xfrm rot="16200000">
            <a:off x="1828800" y="2186940"/>
            <a:ext cx="2649220" cy="2649220"/>
          </a:xfrm>
          <a:prstGeom prst="ellipse">
            <a:avLst/>
          </a:pr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9" name="弧形 8"/>
          <p:cNvSpPr/>
          <p:nvPr>
            <p:custDataLst>
              <p:tags r:id="rId4"/>
            </p:custDataLst>
          </p:nvPr>
        </p:nvSpPr>
        <p:spPr>
          <a:xfrm>
            <a:off x="301625" y="659765"/>
            <a:ext cx="5703570" cy="5703570"/>
          </a:xfrm>
          <a:prstGeom prst="arc">
            <a:avLst>
              <a:gd name="adj1" fmla="val 16200000"/>
              <a:gd name="adj2" fmla="val 5319923"/>
            </a:avLst>
          </a:prstGeom>
          <a:ln>
            <a:solidFill>
              <a:schemeClr val="bg2">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iSans Normal" panose="00000500000000000000" charset="-122"/>
            </a:endParaRPr>
          </a:p>
        </p:txBody>
      </p:sp>
      <p:sp>
        <p:nvSpPr>
          <p:cNvPr id="10" name="圆角矩形 9"/>
          <p:cNvSpPr/>
          <p:nvPr>
            <p:custDataLst>
              <p:tags r:id="rId5"/>
            </p:custDataLst>
          </p:nvPr>
        </p:nvSpPr>
        <p:spPr>
          <a:xfrm rot="10800000">
            <a:off x="6876415" y="3851910"/>
            <a:ext cx="2408555" cy="1593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sp>
        <p:nvSpPr>
          <p:cNvPr id="14" name="任意多边形 13"/>
          <p:cNvSpPr/>
          <p:nvPr>
            <p:custDataLst>
              <p:tags r:id="rId6"/>
            </p:custDataLst>
          </p:nvPr>
        </p:nvSpPr>
        <p:spPr>
          <a:xfrm flipV="1">
            <a:off x="8945880" y="0"/>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节编号"/>
          <p:cNvSpPr txBox="1">
            <a:spLocks noGrp="1"/>
          </p:cNvSpPr>
          <p:nvPr>
            <p:ph type="body" idx="2" hasCustomPrompt="1"/>
            <p:custDataLst>
              <p:tags r:id="rId7"/>
            </p:custDataLst>
          </p:nvPr>
        </p:nvSpPr>
        <p:spPr>
          <a:xfrm>
            <a:off x="1828800" y="3004185"/>
            <a:ext cx="2649220" cy="1208405"/>
          </a:xfrm>
          <a:prstGeom prst="rect">
            <a:avLst/>
          </a:prstGeom>
          <a:noFill/>
        </p:spPr>
        <p:txBody>
          <a:bodyPr wrap="square" lIns="91440" tIns="45720" rIns="91440" bIns="45720" rtlCol="0" anchor="t" anchorCtr="0">
            <a:normAutofit/>
          </a:bodyPr>
          <a:lstStyle>
            <a:lvl1pPr marL="0" marR="0" lvl="0" algn="ctr" defTabSz="914400" rtl="0" eaLnBrk="1" fontAlgn="auto" latinLnBrk="0" hangingPunct="1">
              <a:lnSpc>
                <a:spcPct val="100000"/>
              </a:lnSpc>
              <a:buClrTx/>
              <a:buSzTx/>
              <a:buFontTx/>
              <a:buNone/>
              <a:defRPr kumimoji="0" lang="en-US" altLang="zh-CN" sz="6000" b="0" i="0" u="none" strike="noStrike" kern="1200" cap="none" spc="200" normalizeH="0" baseline="0" noProof="1">
                <a:solidFill>
                  <a:schemeClr val="tx1">
                    <a:lumMod val="85000"/>
                    <a:lumOff val="15000"/>
                  </a:schemeClr>
                </a:solidFill>
                <a:uFillTx/>
                <a:latin typeface="MiSans Heavy" panose="00000A00000000000000" charset="-122"/>
                <a:ea typeface="MiSans Heavy" panose="00000A00000000000000" charset="-122"/>
                <a:cs typeface="MiSans Normal" panose="00000500000000000000" charset="-122"/>
                <a:sym typeface="+mn-ea"/>
              </a:defRPr>
            </a:lvl1pPr>
          </a:lstStyle>
          <a:p>
            <a:pPr lvl="0" algn="ctr">
              <a:buClrTx/>
              <a:buSzTx/>
              <a:buFontTx/>
            </a:pPr>
            <a:r>
              <a:rPr>
                <a:sym typeface="+mn-ea"/>
              </a:rPr>
              <a:t>节编号</a:t>
            </a:r>
            <a:endParaRPr>
              <a:sym typeface="+mn-ea"/>
            </a:endParaRPr>
          </a:p>
        </p:txBody>
      </p:sp>
      <p:sp>
        <p:nvSpPr>
          <p:cNvPr id="7" name="标题"/>
          <p:cNvSpPr txBox="1">
            <a:spLocks noGrp="1"/>
          </p:cNvSpPr>
          <p:nvPr>
            <p:ph type="title" idx="1" hasCustomPrompt="1"/>
            <p:custDataLst>
              <p:tags r:id="rId8"/>
            </p:custDataLst>
          </p:nvPr>
        </p:nvSpPr>
        <p:spPr>
          <a:xfrm>
            <a:off x="6732905" y="2092325"/>
            <a:ext cx="5005070" cy="1684020"/>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4800" b="0" i="0" u="none" strike="noStrike" kern="1200" cap="none" spc="200" normalizeH="0" baseline="0" noProof="1">
                <a:solidFill>
                  <a:schemeClr val="tx1">
                    <a:lumMod val="85000"/>
                    <a:lumOff val="15000"/>
                  </a:schemeClr>
                </a:solidFill>
                <a:uFillTx/>
                <a:latin typeface="+mj-ea"/>
                <a:ea typeface="+mj-ea"/>
                <a:cs typeface="MiSans Normal" panose="00000500000000000000" charset="-122"/>
                <a:sym typeface="+mn-ea"/>
              </a:defRPr>
            </a:lvl1pPr>
          </a:lstStyle>
          <a:p>
            <a:pPr lvl="0" algn="l">
              <a:buClrTx/>
              <a:buSzTx/>
              <a:buFontTx/>
            </a:pPr>
            <a:r>
              <a:rPr>
                <a:sym typeface="+mn-ea"/>
              </a:rPr>
              <a:t>单击编辑标题</a:t>
            </a:r>
            <a:endParaRPr>
              <a:sym typeface="+mn-ea"/>
            </a:endParaRP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showMasterSp="0">
  <p:cSld name="标题和两栏">
    <p:spTree>
      <p:nvGrpSpPr>
        <p:cNvPr id="1" name=""/>
        <p:cNvGrpSpPr/>
        <p:nvPr/>
      </p:nvGrpSpPr>
      <p:grpSpPr>
        <a:xfrm>
          <a:off x="0" y="0"/>
          <a:ext cx="0" cy="0"/>
          <a:chOff x="0" y="0"/>
          <a:chExt cx="0" cy="0"/>
        </a:xfrm>
      </p:grpSpPr>
      <p:sp>
        <p:nvSpPr>
          <p:cNvPr id="10" name="正文"/>
          <p:cNvSpPr txBox="1">
            <a:spLocks noGrp="1"/>
          </p:cNvSpPr>
          <p:nvPr>
            <p:ph idx="4"/>
            <p:custDataLst>
              <p:tags r:id="rId2"/>
            </p:custDataLst>
          </p:nvPr>
        </p:nvSpPr>
        <p:spPr>
          <a:xfrm>
            <a:off x="6400800" y="1245235"/>
            <a:ext cx="5095240" cy="4930775"/>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9" name="正文"/>
          <p:cNvSpPr txBox="1">
            <a:spLocks noGrp="1"/>
          </p:cNvSpPr>
          <p:nvPr>
            <p:ph idx="3"/>
            <p:custDataLst>
              <p:tags r:id="rId3"/>
            </p:custDataLst>
          </p:nvPr>
        </p:nvSpPr>
        <p:spPr>
          <a:xfrm>
            <a:off x="695960" y="1245235"/>
            <a:ext cx="5088890" cy="493077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800"/>
              </a:spcBef>
              <a:spcAft>
                <a:spcPts val="0"/>
              </a:spcAft>
            </a:pPr>
            <a:r>
              <a:rPr>
                <a:sym typeface="+mn-ea"/>
              </a:rPr>
              <a:t>单击此处编辑母版文本样式</a:t>
            </a:r>
            <a:endParaRPr>
              <a:sym typeface="+mn-ea"/>
            </a:endParaRPr>
          </a:p>
          <a:p>
            <a:pPr lvl="1">
              <a:spcBef>
                <a:spcPts val="1800"/>
              </a:spcBef>
              <a:spcAft>
                <a:spcPts val="0"/>
              </a:spcAft>
            </a:pPr>
            <a:r>
              <a:rPr>
                <a:sym typeface="+mn-ea"/>
              </a:rPr>
              <a:t>第二级</a:t>
            </a:r>
            <a:endParaRPr>
              <a:sym typeface="+mn-ea"/>
            </a:endParaRPr>
          </a:p>
          <a:p>
            <a:pPr lvl="2">
              <a:spcBef>
                <a:spcPts val="1800"/>
              </a:spcBef>
              <a:spcAft>
                <a:spcPts val="0"/>
              </a:spcAft>
            </a:pPr>
            <a:r>
              <a:rPr>
                <a:sym typeface="+mn-ea"/>
              </a:rPr>
              <a:t>第三级</a:t>
            </a:r>
            <a:endParaRPr>
              <a:sym typeface="+mn-ea"/>
            </a:endParaRPr>
          </a:p>
          <a:p>
            <a:pPr lvl="3">
              <a:spcBef>
                <a:spcPts val="1800"/>
              </a:spcBef>
              <a:spcAft>
                <a:spcPts val="0"/>
              </a:spcAft>
            </a:pPr>
            <a:r>
              <a:rPr>
                <a:sym typeface="+mn-ea"/>
              </a:rPr>
              <a:t>第四级</a:t>
            </a:r>
            <a:endParaRPr>
              <a:sym typeface="+mn-ea"/>
            </a:endParaRPr>
          </a:p>
          <a:p>
            <a:pPr lvl="4">
              <a:spcBef>
                <a:spcPts val="1800"/>
              </a:spcBef>
              <a:spcAft>
                <a:spcPts val="0"/>
              </a:spcAft>
            </a:pPr>
            <a:r>
              <a:rPr>
                <a:sym typeface="+mn-ea"/>
              </a:rPr>
              <a:t>第五级</a:t>
            </a:r>
            <a:endParaRPr>
              <a:sym typeface="+mn-ea"/>
            </a:endParaRPr>
          </a:p>
        </p:txBody>
      </p:sp>
      <p:sp>
        <p:nvSpPr>
          <p:cNvPr id="14" name="任意多边形 13"/>
          <p:cNvSpPr/>
          <p:nvPr userDrawn="1">
            <p:custDataLst>
              <p:tags r:id="rId4"/>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标题"/>
          <p:cNvSpPr>
            <a:spLocks noGrp="1"/>
          </p:cNvSpPr>
          <p:nvPr>
            <p:ph type="title" idx="1"/>
            <p:custDataLst>
              <p:tags r:id="rId5"/>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defRPr>
            </a:lvl1pPr>
          </a:lstStyle>
          <a:p>
            <a:pPr lvl="0"/>
            <a:r>
              <a:rPr>
                <a:sym typeface="+mn-ea"/>
              </a:rPr>
              <a:t>单击此处编辑母版标题样式</a:t>
            </a:r>
            <a:endParaRPr>
              <a:sym typeface="+mn-ea"/>
            </a:endParaRPr>
          </a:p>
        </p:txBody>
      </p:sp>
      <p:sp>
        <p:nvSpPr>
          <p:cNvPr id="5" name="日期占位符 4"/>
          <p:cNvSpPr>
            <a:spLocks noGrp="1"/>
          </p:cNvSpPr>
          <p:nvPr>
            <p:ph type="dt" sz="half" idx="10"/>
            <p:custDataLst>
              <p:tags r:id="rId6"/>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8"/>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showMasterSp="0">
  <p:cSld name="标题和比较">
    <p:spTree>
      <p:nvGrpSpPr>
        <p:cNvPr id="1" name=""/>
        <p:cNvGrpSpPr/>
        <p:nvPr/>
      </p:nvGrpSpPr>
      <p:grpSpPr>
        <a:xfrm>
          <a:off x="0" y="0"/>
          <a:ext cx="0" cy="0"/>
          <a:chOff x="0" y="0"/>
          <a:chExt cx="0" cy="0"/>
        </a:xfrm>
      </p:grpSpPr>
      <p:sp>
        <p:nvSpPr>
          <p:cNvPr id="15" name="正文"/>
          <p:cNvSpPr txBox="1">
            <a:spLocks noGrp="1"/>
          </p:cNvSpPr>
          <p:nvPr>
            <p:ph idx="6"/>
            <p:custDataLst>
              <p:tags r:id="rId2"/>
            </p:custDataLst>
          </p:nvPr>
        </p:nvSpPr>
        <p:spPr>
          <a:xfrm>
            <a:off x="6235065" y="1671955"/>
            <a:ext cx="5260975"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标题"/>
          <p:cNvSpPr txBox="1">
            <a:spLocks noGrp="1"/>
          </p:cNvSpPr>
          <p:nvPr>
            <p:ph type="title" idx="5"/>
            <p:custDataLst>
              <p:tags r:id="rId3"/>
            </p:custDataLst>
          </p:nvPr>
        </p:nvSpPr>
        <p:spPr>
          <a:xfrm>
            <a:off x="6235065" y="1247140"/>
            <a:ext cx="5260975"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3" name="正文"/>
          <p:cNvSpPr txBox="1">
            <a:spLocks noGrp="1"/>
          </p:cNvSpPr>
          <p:nvPr>
            <p:ph idx="4"/>
            <p:custDataLst>
              <p:tags r:id="rId4"/>
            </p:custDataLst>
          </p:nvPr>
        </p:nvSpPr>
        <p:spPr>
          <a:xfrm>
            <a:off x="695325" y="1671955"/>
            <a:ext cx="5255260"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2" name="标题"/>
          <p:cNvSpPr txBox="1">
            <a:spLocks noGrp="1"/>
          </p:cNvSpPr>
          <p:nvPr>
            <p:ph type="title" idx="3"/>
            <p:custDataLst>
              <p:tags r:id="rId5"/>
            </p:custDataLst>
          </p:nvPr>
        </p:nvSpPr>
        <p:spPr>
          <a:xfrm>
            <a:off x="695325" y="1247140"/>
            <a:ext cx="5255260"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1" name="任意多边形 10"/>
          <p:cNvSpPr/>
          <p:nvPr userDrawn="1">
            <p:custDataLst>
              <p:tags r:id="rId6"/>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0" name="标题"/>
          <p:cNvSpPr txBox="1">
            <a:spLocks noGrp="1"/>
          </p:cNvSpPr>
          <p:nvPr>
            <p:ph type="title" idx="1"/>
            <p:custDataLst>
              <p:tags r:id="rId7"/>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7" name="日期占位符 6"/>
          <p:cNvSpPr>
            <a:spLocks noGrp="1"/>
          </p:cNvSpPr>
          <p:nvPr>
            <p:ph type="dt" sz="half" idx="10"/>
            <p:custDataLst>
              <p:tags r:id="rId8"/>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10"/>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p:custDataLst>
              <p:tags r:id="rId3"/>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14" name="任意多边形 13"/>
          <p:cNvSpPr/>
          <p:nvPr>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sp>
        <p:nvSpPr>
          <p:cNvPr id="7" name="正文"/>
          <p:cNvSpPr txBox="1">
            <a:spLocks noGrp="1"/>
          </p:cNvSpPr>
          <p:nvPr>
            <p:ph idx="2"/>
            <p:custDataLst>
              <p:tags r:id="rId2"/>
            </p:custDataLst>
          </p:nvPr>
        </p:nvSpPr>
        <p:spPr>
          <a:xfrm>
            <a:off x="695960" y="360045"/>
            <a:ext cx="10801985" cy="581787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 name="日期占位符 3"/>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showMasterSp="0">
  <p:cSld name="标题和副标题">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副标题"/>
          <p:cNvSpPr txBox="1">
            <a:spLocks noGrp="1"/>
          </p:cNvSpPr>
          <p:nvPr>
            <p:ph type="body" idx="2" hasCustomPrompt="1"/>
            <p:custDataLst>
              <p:tags r:id="rId3"/>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n-lt"/>
                <a:ea typeface="+mn-lt"/>
                <a:cs typeface="MiSans Normal" panose="00000500000000000000" charset="-122"/>
              </a:defRPr>
            </a:lvl1pPr>
          </a:lstStyle>
          <a:p>
            <a:pPr lvl="0" algn="l"/>
            <a:r>
              <a:rPr>
                <a:sym typeface="+mn-ea"/>
              </a:rPr>
              <a:t>单击此处编辑母版副标题样式</a:t>
            </a:r>
            <a:endParaRPr>
              <a:sym typeface="+mn-ea"/>
            </a:endParaRPr>
          </a:p>
        </p:txBody>
      </p:sp>
      <p:sp>
        <p:nvSpPr>
          <p:cNvPr id="6" name="标题"/>
          <p:cNvSpPr txBox="1">
            <a:spLocks noGrp="1"/>
          </p:cNvSpPr>
          <p:nvPr>
            <p:ph type="title" idx="1"/>
            <p:custDataLst>
              <p:tags r:id="rId4"/>
            </p:custDataLst>
          </p:nvPr>
        </p:nvSpPr>
        <p:spPr>
          <a:xfrm>
            <a:off x="695960" y="360000"/>
            <a:ext cx="10800080" cy="720000"/>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2"/>
        </a:solidFill>
        <a:effectLst/>
      </p:bgPr>
    </p:bg>
    <p:spTree>
      <p:nvGrpSpPr>
        <p:cNvPr id="1" name=""/>
        <p:cNvGrpSpPr/>
        <p:nvPr/>
      </p:nvGrpSpPr>
      <p:grpSpPr>
        <a:xfrm>
          <a:off x="0" y="0"/>
          <a:ext cx="0" cy="0"/>
          <a:chOff x="0" y="0"/>
          <a:chExt cx="0" cy="0"/>
        </a:xfrm>
      </p:grpSpPr>
      <p:sp>
        <p:nvSpPr>
          <p:cNvPr id="23" name="任意多边形 22"/>
          <p:cNvSpPr/>
          <p:nvPr userDrawn="1">
            <p:custDataLst>
              <p:tags r:id="rId2"/>
            </p:custDataLst>
          </p:nvPr>
        </p:nvSpPr>
        <p:spPr>
          <a:xfrm>
            <a:off x="-14605" y="-1"/>
            <a:ext cx="6006465" cy="6858001"/>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24" name="任意多边形 23"/>
          <p:cNvSpPr/>
          <p:nvPr userDrawn="1">
            <p:custDataLst>
              <p:tags r:id="rId3"/>
            </p:custDataLst>
          </p:nvPr>
        </p:nvSpPr>
        <p:spPr>
          <a:xfrm rot="16200000">
            <a:off x="-1383664" y="1369058"/>
            <a:ext cx="6858000"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6" name="任意多边形 25"/>
          <p:cNvSpPr/>
          <p:nvPr userDrawn="1">
            <p:custDataLst>
              <p:tags r:id="rId4"/>
            </p:custDataLst>
          </p:nvPr>
        </p:nvSpPr>
        <p:spPr>
          <a:xfrm rot="16200000">
            <a:off x="-1336642" y="2318743"/>
            <a:ext cx="4864351" cy="222027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30" name="圆角矩形 29"/>
          <p:cNvSpPr/>
          <p:nvPr userDrawn="1">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32" name="直接连接符 31"/>
          <p:cNvCxnSpPr/>
          <p:nvPr userDrawn="1">
            <p:custDataLst>
              <p:tags r:id="rId6"/>
            </p:custDataLst>
          </p:nvPr>
        </p:nvCxnSpPr>
        <p:spPr>
          <a:xfrm>
            <a:off x="11197590" y="298132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7"/>
            </p:custDataLst>
          </p:nvPr>
        </p:nvCxnSpPr>
        <p:spPr>
          <a:xfrm>
            <a:off x="11305540" y="191262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8"/>
            </p:custDataLst>
          </p:nvPr>
        </p:nvCxnSpPr>
        <p:spPr>
          <a:xfrm>
            <a:off x="11305540" y="345503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userDrawn="1">
            <p:custDataLst>
              <p:tags r:id="rId9"/>
            </p:custDataLst>
          </p:nvPr>
        </p:nvSpPr>
        <p:spPr>
          <a:xfrm>
            <a:off x="10016490" y="4434205"/>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38" name="椭圆 37"/>
          <p:cNvSpPr/>
          <p:nvPr userDrawn="1">
            <p:custDataLst>
              <p:tags r:id="rId10"/>
            </p:custDataLst>
          </p:nvPr>
        </p:nvSpPr>
        <p:spPr>
          <a:xfrm>
            <a:off x="10123170" y="4540885"/>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zh-CN" altLang="en-US">
              <a:cs typeface="MiSans Normal" panose="00000500000000000000" charset="-122"/>
            </a:endParaRPr>
          </a:p>
        </p:txBody>
      </p:sp>
      <p:sp>
        <p:nvSpPr>
          <p:cNvPr id="39" name="向下箭头"/>
          <p:cNvSpPr/>
          <p:nvPr userDrawn="1">
            <p:custDataLst>
              <p:tags r:id="rId11"/>
            </p:custDataLst>
          </p:nvPr>
        </p:nvSpPr>
        <p:spPr>
          <a:xfrm>
            <a:off x="10227310" y="4633595"/>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4" name="任意多边形 43"/>
          <p:cNvSpPr/>
          <p:nvPr userDrawn="1">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418715" y="1901190"/>
            <a:ext cx="8250555" cy="170561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en-US" altLang="zh-CN" sz="7200" b="0" i="0" u="none" strike="noStrike" kern="1200" cap="none" spc="0" normalizeH="0" baseline="0" noProof="1">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a:sym typeface="+mn-ea"/>
              </a:rPr>
              <a:t>单击此处编辑标题</a:t>
            </a:r>
            <a:endParaRPr>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418715" y="4375145"/>
            <a:ext cx="7444103"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5" name="任意多边形 14"/>
          <p:cNvSpPr/>
          <p:nvPr>
            <p:custDataLst>
              <p:tags r:id="rId2"/>
            </p:custDataLst>
          </p:nvPr>
        </p:nvSpPr>
        <p:spPr>
          <a:xfrm>
            <a:off x="-14605" y="0"/>
            <a:ext cx="6006465" cy="6858000"/>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12" name="任意多边形 11"/>
          <p:cNvSpPr/>
          <p:nvPr>
            <p:custDataLst>
              <p:tags r:id="rId3"/>
            </p:custDataLst>
          </p:nvPr>
        </p:nvSpPr>
        <p:spPr>
          <a:xfrm rot="16200000">
            <a:off x="-1383662" y="1369058"/>
            <a:ext cx="6857999"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lt1"/>
              </a:solidFill>
              <a:cs typeface="MiSans Normal" panose="00000500000000000000" charset="-122"/>
            </a:endParaRPr>
          </a:p>
        </p:txBody>
      </p:sp>
      <p:sp>
        <p:nvSpPr>
          <p:cNvPr id="11" name="任意多边形 10"/>
          <p:cNvSpPr/>
          <p:nvPr>
            <p:custDataLst>
              <p:tags r:id="rId4"/>
            </p:custDataLst>
          </p:nvPr>
        </p:nvSpPr>
        <p:spPr>
          <a:xfrm rot="16200000">
            <a:off x="-1331245" y="2313346"/>
            <a:ext cx="4864351" cy="22310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5" name="圆角矩形 24"/>
          <p:cNvSpPr/>
          <p:nvPr>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10" name="直接连接符 9"/>
          <p:cNvCxnSpPr/>
          <p:nvPr>
            <p:custDataLst>
              <p:tags r:id="rId6"/>
            </p:custDataLst>
          </p:nvPr>
        </p:nvCxnSpPr>
        <p:spPr>
          <a:xfrm>
            <a:off x="11197590" y="300291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7"/>
            </p:custDataLst>
          </p:nvPr>
        </p:nvCxnSpPr>
        <p:spPr>
          <a:xfrm>
            <a:off x="11305540" y="193421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1305540" y="347662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custDataLst>
              <p:tags r:id="rId9"/>
            </p:custDataLst>
          </p:nvPr>
        </p:nvSpPr>
        <p:spPr>
          <a:xfrm>
            <a:off x="10027285" y="4343400"/>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21" name="椭圆 20"/>
          <p:cNvSpPr/>
          <p:nvPr>
            <p:custDataLst>
              <p:tags r:id="rId10"/>
            </p:custDataLst>
          </p:nvPr>
        </p:nvSpPr>
        <p:spPr>
          <a:xfrm>
            <a:off x="10133965" y="4450080"/>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endParaRPr lang="zh-CN" altLang="en-US">
              <a:cs typeface="MiSans Normal" panose="00000500000000000000" charset="-122"/>
            </a:endParaRPr>
          </a:p>
        </p:txBody>
      </p:sp>
      <p:sp>
        <p:nvSpPr>
          <p:cNvPr id="90" name="向下箭头"/>
          <p:cNvSpPr/>
          <p:nvPr>
            <p:custDataLst>
              <p:tags r:id="rId11"/>
            </p:custDataLst>
          </p:nvPr>
        </p:nvSpPr>
        <p:spPr>
          <a:xfrm>
            <a:off x="10238105" y="4542790"/>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4" name="任意多边形 13"/>
          <p:cNvSpPr/>
          <p:nvPr>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273300" y="1901190"/>
            <a:ext cx="8413750" cy="170942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zh-CN" altLang="en-US" sz="7200" b="0" i="0" u="none" strike="noStrike" kern="1200" cap="none" spc="0" normalizeH="0" baseline="0" noProof="1" dirty="0">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273299" y="4275976"/>
            <a:ext cx="7589519"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8" name="正文"/>
          <p:cNvSpPr txBox="1">
            <a:spLocks noGrp="1"/>
          </p:cNvSpPr>
          <p:nvPr>
            <p:ph idx="3"/>
            <p:custDataLst>
              <p:tags r:id="rId2"/>
            </p:custDataLst>
          </p:nvPr>
        </p:nvSpPr>
        <p:spPr>
          <a:xfrm>
            <a:off x="695960" y="1245235"/>
            <a:ext cx="10800080" cy="493141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2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pPr>
            <a:r>
              <a:rPr>
                <a:sym typeface="+mn-ea"/>
              </a:rPr>
              <a:t>单击此处编辑母版文本样式</a:t>
            </a:r>
            <a:endParaRPr>
              <a:sym typeface="+mn-ea"/>
            </a:endParaRPr>
          </a:p>
          <a:p>
            <a:pPr lvl="1">
              <a:spcBef>
                <a:spcPts val="1200"/>
              </a:spcBef>
              <a:spcAft>
                <a:spcPts val="0"/>
              </a:spcAft>
            </a:pPr>
            <a:r>
              <a:rPr>
                <a:sym typeface="+mn-ea"/>
              </a:rPr>
              <a:t>第二级</a:t>
            </a:r>
            <a:endParaRPr>
              <a:sym typeface="+mn-ea"/>
            </a:endParaRPr>
          </a:p>
          <a:p>
            <a:pPr lvl="2">
              <a:spcBef>
                <a:spcPts val="1200"/>
              </a:spcBef>
              <a:spcAft>
                <a:spcPts val="0"/>
              </a:spcAft>
            </a:pPr>
            <a:r>
              <a:rPr>
                <a:sym typeface="+mn-ea"/>
              </a:rPr>
              <a:t>第三级</a:t>
            </a:r>
            <a:endParaRPr>
              <a:sym typeface="+mn-ea"/>
            </a:endParaRPr>
          </a:p>
          <a:p>
            <a:pPr lvl="3">
              <a:spcBef>
                <a:spcPts val="1200"/>
              </a:spcBef>
              <a:spcAft>
                <a:spcPts val="0"/>
              </a:spcAft>
            </a:pPr>
            <a:r>
              <a:rPr>
                <a:sym typeface="+mn-ea"/>
              </a:rPr>
              <a:t>第四级</a:t>
            </a:r>
            <a:endParaRPr>
              <a:sym typeface="+mn-ea"/>
            </a:endParaRPr>
          </a:p>
          <a:p>
            <a:pPr lvl="4">
              <a:spcBef>
                <a:spcPts val="1200"/>
              </a:spcBef>
              <a:spcAft>
                <a:spcPts val="0"/>
              </a:spcAft>
            </a:pPr>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a:spLocks noGrp="1"/>
          </p:cNvSpPr>
          <p:nvPr>
            <p:ph type="title" idx="1"/>
            <p:custDataLst>
              <p:tags r:id="rId4"/>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sym typeface="+mn-ea"/>
              </a:defRPr>
            </a:lvl1pPr>
          </a:lstStyle>
          <a:p>
            <a:pPr lvl="0"/>
            <a:r>
              <a:rPr>
                <a:sym typeface="+mn-ea"/>
              </a:rPr>
              <a:t>单击此处编辑母版标题样式</a:t>
            </a:r>
            <a:endParaRPr>
              <a:sym typeface="+mn-ea"/>
            </a:endParaRPr>
          </a:p>
        </p:txBody>
      </p:sp>
      <p:sp>
        <p:nvSpPr>
          <p:cNvPr id="4" name="日期占位符 3"/>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cxnSp>
        <p:nvCxnSpPr>
          <p:cNvPr id="60" name="直接连接符 59"/>
          <p:cNvCxnSpPr/>
          <p:nvPr>
            <p:custDataLst>
              <p:tags r:id="rId2"/>
            </p:custDataLst>
          </p:nvPr>
        </p:nvCxnSpPr>
        <p:spPr>
          <a:xfrm>
            <a:off x="3509010" y="1475105"/>
            <a:ext cx="0" cy="4572000"/>
          </a:xfrm>
          <a:prstGeom prst="line">
            <a:avLst/>
          </a:prstGeom>
          <a:ln>
            <a:solidFill>
              <a:schemeClr val="bg2">
                <a:lumMod val="50000"/>
                <a:alpha val="2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任意多边形 7"/>
          <p:cNvSpPr/>
          <p:nvPr>
            <p:custDataLst>
              <p:tags r:id="rId3"/>
            </p:custDataLst>
          </p:nvPr>
        </p:nvSpPr>
        <p:spPr>
          <a:xfrm>
            <a:off x="-18415" y="0"/>
            <a:ext cx="2251075" cy="871855"/>
          </a:xfrm>
          <a:custGeom>
            <a:avLst/>
            <a:gdLst/>
            <a:ahLst/>
            <a:cxnLst>
              <a:cxn ang="3">
                <a:pos x="hc" y="t"/>
              </a:cxn>
              <a:cxn ang="cd2">
                <a:pos x="l" y="vc"/>
              </a:cxn>
              <a:cxn ang="cd4">
                <a:pos x="hc" y="b"/>
              </a:cxn>
              <a:cxn ang="0">
                <a:pos x="r" y="vc"/>
              </a:cxn>
            </a:cxnLst>
            <a:rect l="l" t="t" r="r" b="b"/>
            <a:pathLst>
              <a:path w="3545" h="1373">
                <a:moveTo>
                  <a:pt x="0" y="0"/>
                </a:moveTo>
                <a:lnTo>
                  <a:pt x="3545" y="0"/>
                </a:lnTo>
                <a:lnTo>
                  <a:pt x="3545" y="1023"/>
                </a:lnTo>
                <a:cubicBezTo>
                  <a:pt x="3545" y="1217"/>
                  <a:pt x="3389" y="1373"/>
                  <a:pt x="3195" y="1373"/>
                </a:cubicBezTo>
                <a:lnTo>
                  <a:pt x="9" y="1373"/>
                </a:lnTo>
                <a:lnTo>
                  <a:pt x="0" y="137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hasCustomPrompt="1"/>
            <p:custDataLst>
              <p:tags r:id="rId4"/>
            </p:custDataLst>
          </p:nvPr>
        </p:nvSpPr>
        <p:spPr>
          <a:xfrm>
            <a:off x="1166495" y="1793240"/>
            <a:ext cx="1375410" cy="3604895"/>
          </a:xfrm>
          <a:prstGeom prst="rect">
            <a:avLst/>
          </a:prstGeom>
          <a:noFill/>
        </p:spPr>
        <p:txBody>
          <a:bodyPr vert="eaVert" wrap="square" lIns="91440" tIns="45720" rIns="91440" bIns="45720" rtlCol="0" anchor="ctr" anchorCtr="0">
            <a:normAutofit/>
          </a:bodyPr>
          <a:lstStyle>
            <a:lvl1pPr marL="0" marR="0" lvl="0" algn="ctr" defTabSz="914400" rtl="0" eaLnBrk="1" fontAlgn="auto" latinLnBrk="0" hangingPunct="1">
              <a:lnSpc>
                <a:spcPct val="100000"/>
              </a:lnSpc>
              <a:buClrTx/>
              <a:buSzTx/>
              <a:buFontTx/>
              <a:buNone/>
              <a:defRPr kumimoji="0" lang="zh-CN" altLang="en-US" sz="6000" b="0" i="0" u="none" strike="noStrike" kern="1200" cap="none" spc="0" normalizeH="0" baseline="0" noProof="1">
                <a:solidFill>
                  <a:schemeClr val="tx1">
                    <a:lumMod val="85000"/>
                    <a:lumOff val="15000"/>
                  </a:schemeClr>
                </a:solidFill>
                <a:latin typeface="+mj-ea"/>
                <a:ea typeface="+mj-ea"/>
                <a:cs typeface="MiSans Normal" panose="00000500000000000000" charset="-122"/>
                <a:sym typeface="+mn-ea"/>
              </a:defRPr>
            </a:lvl1pPr>
          </a:lstStyle>
          <a:p>
            <a:pPr lvl="0" algn="l">
              <a:buClrTx/>
              <a:buSzTx/>
              <a:buFontTx/>
            </a:pPr>
            <a:r>
              <a:rPr dirty="0">
                <a:sym typeface="+mn-ea"/>
              </a:rPr>
              <a:t>标题</a:t>
            </a:r>
            <a:endParaRPr dirty="0">
              <a:sym typeface="+mn-ea"/>
            </a:endParaRPr>
          </a:p>
        </p:txBody>
      </p:sp>
      <p:sp>
        <p:nvSpPr>
          <p:cNvPr id="3" name="日期占位符 2"/>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12" name="椭圆 11"/>
          <p:cNvSpPr/>
          <p:nvPr>
            <p:custDataLst>
              <p:tags r:id="rId2"/>
            </p:custDataLst>
          </p:nvPr>
        </p:nvSpPr>
        <p:spPr>
          <a:xfrm rot="16200000">
            <a:off x="977900" y="1336040"/>
            <a:ext cx="4351020" cy="4351020"/>
          </a:xfrm>
          <a:prstGeom prst="ellipse">
            <a:avLst/>
          </a:prstGeom>
          <a:solidFill>
            <a:schemeClr val="bg2"/>
          </a:solidFill>
          <a:ln>
            <a:noFill/>
          </a:ln>
          <a:effectLst>
            <a:outerShdw blurRad="495300" dist="38100" dir="2700000" algn="tl"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11" name="椭圆 10"/>
          <p:cNvSpPr/>
          <p:nvPr>
            <p:custDataLst>
              <p:tags r:id="rId3"/>
            </p:custDataLst>
          </p:nvPr>
        </p:nvSpPr>
        <p:spPr>
          <a:xfrm rot="16200000">
            <a:off x="1828800" y="2186940"/>
            <a:ext cx="2649220" cy="2649220"/>
          </a:xfrm>
          <a:prstGeom prst="ellipse">
            <a:avLst/>
          </a:pr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9" name="弧形 8"/>
          <p:cNvSpPr/>
          <p:nvPr>
            <p:custDataLst>
              <p:tags r:id="rId4"/>
            </p:custDataLst>
          </p:nvPr>
        </p:nvSpPr>
        <p:spPr>
          <a:xfrm>
            <a:off x="301625" y="659765"/>
            <a:ext cx="5703570" cy="5703570"/>
          </a:xfrm>
          <a:prstGeom prst="arc">
            <a:avLst>
              <a:gd name="adj1" fmla="val 16200000"/>
              <a:gd name="adj2" fmla="val 5319923"/>
            </a:avLst>
          </a:prstGeom>
          <a:ln>
            <a:solidFill>
              <a:schemeClr val="bg2">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iSans Normal" panose="00000500000000000000" charset="-122"/>
            </a:endParaRPr>
          </a:p>
        </p:txBody>
      </p:sp>
      <p:sp>
        <p:nvSpPr>
          <p:cNvPr id="10" name="圆角矩形 9"/>
          <p:cNvSpPr/>
          <p:nvPr>
            <p:custDataLst>
              <p:tags r:id="rId5"/>
            </p:custDataLst>
          </p:nvPr>
        </p:nvSpPr>
        <p:spPr>
          <a:xfrm rot="10800000">
            <a:off x="6876415" y="3851910"/>
            <a:ext cx="2408555" cy="1593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sp>
        <p:nvSpPr>
          <p:cNvPr id="14" name="任意多边形 13"/>
          <p:cNvSpPr/>
          <p:nvPr>
            <p:custDataLst>
              <p:tags r:id="rId6"/>
            </p:custDataLst>
          </p:nvPr>
        </p:nvSpPr>
        <p:spPr>
          <a:xfrm flipV="1">
            <a:off x="8945880" y="0"/>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节编号"/>
          <p:cNvSpPr txBox="1">
            <a:spLocks noGrp="1"/>
          </p:cNvSpPr>
          <p:nvPr>
            <p:ph type="body" idx="2" hasCustomPrompt="1"/>
            <p:custDataLst>
              <p:tags r:id="rId7"/>
            </p:custDataLst>
          </p:nvPr>
        </p:nvSpPr>
        <p:spPr>
          <a:xfrm>
            <a:off x="1828800" y="3004185"/>
            <a:ext cx="2649220" cy="1208405"/>
          </a:xfrm>
          <a:prstGeom prst="rect">
            <a:avLst/>
          </a:prstGeom>
          <a:noFill/>
        </p:spPr>
        <p:txBody>
          <a:bodyPr wrap="square" lIns="91440" tIns="45720" rIns="91440" bIns="45720" rtlCol="0" anchor="t" anchorCtr="0">
            <a:normAutofit/>
          </a:bodyPr>
          <a:lstStyle>
            <a:lvl1pPr marL="0" marR="0" lvl="0" algn="ctr" defTabSz="914400" rtl="0" eaLnBrk="1" fontAlgn="auto" latinLnBrk="0" hangingPunct="1">
              <a:lnSpc>
                <a:spcPct val="100000"/>
              </a:lnSpc>
              <a:buClrTx/>
              <a:buSzTx/>
              <a:buFontTx/>
              <a:buNone/>
              <a:defRPr kumimoji="0" lang="en-US" altLang="zh-CN" sz="6000" b="0" i="0" u="none" strike="noStrike" kern="1200" cap="none" spc="200" normalizeH="0" baseline="0" noProof="1">
                <a:solidFill>
                  <a:schemeClr val="tx1">
                    <a:lumMod val="85000"/>
                    <a:lumOff val="15000"/>
                  </a:schemeClr>
                </a:solidFill>
                <a:uFillTx/>
                <a:latin typeface="MiSans Heavy" panose="00000A00000000000000" charset="-122"/>
                <a:ea typeface="MiSans Heavy" panose="00000A00000000000000" charset="-122"/>
                <a:cs typeface="MiSans Normal" panose="00000500000000000000" charset="-122"/>
                <a:sym typeface="+mn-ea"/>
              </a:defRPr>
            </a:lvl1pPr>
          </a:lstStyle>
          <a:p>
            <a:pPr lvl="0" algn="ctr">
              <a:buClrTx/>
              <a:buSzTx/>
              <a:buFontTx/>
            </a:pPr>
            <a:r>
              <a:rPr>
                <a:sym typeface="+mn-ea"/>
              </a:rPr>
              <a:t>节编号</a:t>
            </a:r>
            <a:endParaRPr>
              <a:sym typeface="+mn-ea"/>
            </a:endParaRPr>
          </a:p>
        </p:txBody>
      </p:sp>
      <p:sp>
        <p:nvSpPr>
          <p:cNvPr id="7" name="标题"/>
          <p:cNvSpPr txBox="1">
            <a:spLocks noGrp="1"/>
          </p:cNvSpPr>
          <p:nvPr>
            <p:ph type="title" idx="1" hasCustomPrompt="1"/>
            <p:custDataLst>
              <p:tags r:id="rId8"/>
            </p:custDataLst>
          </p:nvPr>
        </p:nvSpPr>
        <p:spPr>
          <a:xfrm>
            <a:off x="6732905" y="2092325"/>
            <a:ext cx="5005070" cy="1684020"/>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4800" b="0" i="0" u="none" strike="noStrike" kern="1200" cap="none" spc="200" normalizeH="0" baseline="0" noProof="1">
                <a:solidFill>
                  <a:schemeClr val="tx1">
                    <a:lumMod val="85000"/>
                    <a:lumOff val="15000"/>
                  </a:schemeClr>
                </a:solidFill>
                <a:uFillTx/>
                <a:latin typeface="+mj-ea"/>
                <a:ea typeface="+mj-ea"/>
                <a:cs typeface="MiSans Normal" panose="00000500000000000000" charset="-122"/>
                <a:sym typeface="+mn-ea"/>
              </a:defRPr>
            </a:lvl1pPr>
          </a:lstStyle>
          <a:p>
            <a:pPr lvl="0" algn="l">
              <a:buClrTx/>
              <a:buSzTx/>
              <a:buFontTx/>
            </a:pPr>
            <a:r>
              <a:rPr>
                <a:sym typeface="+mn-ea"/>
              </a:rPr>
              <a:t>单击编辑标题</a:t>
            </a:r>
            <a:endParaRPr>
              <a:sym typeface="+mn-ea"/>
            </a:endParaRP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showMasterSp="0">
  <p:cSld name="标题和两栏">
    <p:spTree>
      <p:nvGrpSpPr>
        <p:cNvPr id="1" name=""/>
        <p:cNvGrpSpPr/>
        <p:nvPr/>
      </p:nvGrpSpPr>
      <p:grpSpPr>
        <a:xfrm>
          <a:off x="0" y="0"/>
          <a:ext cx="0" cy="0"/>
          <a:chOff x="0" y="0"/>
          <a:chExt cx="0" cy="0"/>
        </a:xfrm>
      </p:grpSpPr>
      <p:sp>
        <p:nvSpPr>
          <p:cNvPr id="10" name="正文"/>
          <p:cNvSpPr txBox="1">
            <a:spLocks noGrp="1"/>
          </p:cNvSpPr>
          <p:nvPr>
            <p:ph idx="4"/>
            <p:custDataLst>
              <p:tags r:id="rId2"/>
            </p:custDataLst>
          </p:nvPr>
        </p:nvSpPr>
        <p:spPr>
          <a:xfrm>
            <a:off x="6400800" y="1245235"/>
            <a:ext cx="5095240" cy="4930775"/>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9" name="正文"/>
          <p:cNvSpPr txBox="1">
            <a:spLocks noGrp="1"/>
          </p:cNvSpPr>
          <p:nvPr>
            <p:ph idx="3"/>
            <p:custDataLst>
              <p:tags r:id="rId3"/>
            </p:custDataLst>
          </p:nvPr>
        </p:nvSpPr>
        <p:spPr>
          <a:xfrm>
            <a:off x="695960" y="1245235"/>
            <a:ext cx="5088890" cy="493077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800"/>
              </a:spcBef>
              <a:spcAft>
                <a:spcPts val="0"/>
              </a:spcAft>
            </a:pPr>
            <a:r>
              <a:rPr>
                <a:sym typeface="+mn-ea"/>
              </a:rPr>
              <a:t>单击此处编辑母版文本样式</a:t>
            </a:r>
            <a:endParaRPr>
              <a:sym typeface="+mn-ea"/>
            </a:endParaRPr>
          </a:p>
          <a:p>
            <a:pPr lvl="1">
              <a:spcBef>
                <a:spcPts val="1800"/>
              </a:spcBef>
              <a:spcAft>
                <a:spcPts val="0"/>
              </a:spcAft>
            </a:pPr>
            <a:r>
              <a:rPr>
                <a:sym typeface="+mn-ea"/>
              </a:rPr>
              <a:t>第二级</a:t>
            </a:r>
            <a:endParaRPr>
              <a:sym typeface="+mn-ea"/>
            </a:endParaRPr>
          </a:p>
          <a:p>
            <a:pPr lvl="2">
              <a:spcBef>
                <a:spcPts val="1800"/>
              </a:spcBef>
              <a:spcAft>
                <a:spcPts val="0"/>
              </a:spcAft>
            </a:pPr>
            <a:r>
              <a:rPr>
                <a:sym typeface="+mn-ea"/>
              </a:rPr>
              <a:t>第三级</a:t>
            </a:r>
            <a:endParaRPr>
              <a:sym typeface="+mn-ea"/>
            </a:endParaRPr>
          </a:p>
          <a:p>
            <a:pPr lvl="3">
              <a:spcBef>
                <a:spcPts val="1800"/>
              </a:spcBef>
              <a:spcAft>
                <a:spcPts val="0"/>
              </a:spcAft>
            </a:pPr>
            <a:r>
              <a:rPr>
                <a:sym typeface="+mn-ea"/>
              </a:rPr>
              <a:t>第四级</a:t>
            </a:r>
            <a:endParaRPr>
              <a:sym typeface="+mn-ea"/>
            </a:endParaRPr>
          </a:p>
          <a:p>
            <a:pPr lvl="4">
              <a:spcBef>
                <a:spcPts val="1800"/>
              </a:spcBef>
              <a:spcAft>
                <a:spcPts val="0"/>
              </a:spcAft>
            </a:pPr>
            <a:r>
              <a:rPr>
                <a:sym typeface="+mn-ea"/>
              </a:rPr>
              <a:t>第五级</a:t>
            </a:r>
            <a:endParaRPr>
              <a:sym typeface="+mn-ea"/>
            </a:endParaRPr>
          </a:p>
        </p:txBody>
      </p:sp>
      <p:sp>
        <p:nvSpPr>
          <p:cNvPr id="14" name="任意多边形 13"/>
          <p:cNvSpPr/>
          <p:nvPr userDrawn="1">
            <p:custDataLst>
              <p:tags r:id="rId4"/>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标题"/>
          <p:cNvSpPr>
            <a:spLocks noGrp="1"/>
          </p:cNvSpPr>
          <p:nvPr>
            <p:ph type="title" idx="1"/>
            <p:custDataLst>
              <p:tags r:id="rId5"/>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defRPr>
            </a:lvl1pPr>
          </a:lstStyle>
          <a:p>
            <a:pPr lvl="0"/>
            <a:r>
              <a:rPr>
                <a:sym typeface="+mn-ea"/>
              </a:rPr>
              <a:t>单击此处编辑母版标题样式</a:t>
            </a:r>
            <a:endParaRPr>
              <a:sym typeface="+mn-ea"/>
            </a:endParaRPr>
          </a:p>
        </p:txBody>
      </p:sp>
      <p:sp>
        <p:nvSpPr>
          <p:cNvPr id="5" name="日期占位符 4"/>
          <p:cNvSpPr>
            <a:spLocks noGrp="1"/>
          </p:cNvSpPr>
          <p:nvPr>
            <p:ph type="dt" sz="half" idx="10"/>
            <p:custDataLst>
              <p:tags r:id="rId6"/>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8"/>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showMasterSp="0">
  <p:cSld name="标题和比较">
    <p:spTree>
      <p:nvGrpSpPr>
        <p:cNvPr id="1" name=""/>
        <p:cNvGrpSpPr/>
        <p:nvPr/>
      </p:nvGrpSpPr>
      <p:grpSpPr>
        <a:xfrm>
          <a:off x="0" y="0"/>
          <a:ext cx="0" cy="0"/>
          <a:chOff x="0" y="0"/>
          <a:chExt cx="0" cy="0"/>
        </a:xfrm>
      </p:grpSpPr>
      <p:sp>
        <p:nvSpPr>
          <p:cNvPr id="15" name="正文"/>
          <p:cNvSpPr txBox="1">
            <a:spLocks noGrp="1"/>
          </p:cNvSpPr>
          <p:nvPr>
            <p:ph idx="6"/>
            <p:custDataLst>
              <p:tags r:id="rId2"/>
            </p:custDataLst>
          </p:nvPr>
        </p:nvSpPr>
        <p:spPr>
          <a:xfrm>
            <a:off x="6235065" y="1671955"/>
            <a:ext cx="5260975"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标题"/>
          <p:cNvSpPr txBox="1">
            <a:spLocks noGrp="1"/>
          </p:cNvSpPr>
          <p:nvPr>
            <p:ph type="title" idx="5"/>
            <p:custDataLst>
              <p:tags r:id="rId3"/>
            </p:custDataLst>
          </p:nvPr>
        </p:nvSpPr>
        <p:spPr>
          <a:xfrm>
            <a:off x="6235065" y="1247140"/>
            <a:ext cx="5260975"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3" name="正文"/>
          <p:cNvSpPr txBox="1">
            <a:spLocks noGrp="1"/>
          </p:cNvSpPr>
          <p:nvPr>
            <p:ph idx="4"/>
            <p:custDataLst>
              <p:tags r:id="rId4"/>
            </p:custDataLst>
          </p:nvPr>
        </p:nvSpPr>
        <p:spPr>
          <a:xfrm>
            <a:off x="695325" y="1671955"/>
            <a:ext cx="5255260"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2" name="标题"/>
          <p:cNvSpPr txBox="1">
            <a:spLocks noGrp="1"/>
          </p:cNvSpPr>
          <p:nvPr>
            <p:ph type="title" idx="3"/>
            <p:custDataLst>
              <p:tags r:id="rId5"/>
            </p:custDataLst>
          </p:nvPr>
        </p:nvSpPr>
        <p:spPr>
          <a:xfrm>
            <a:off x="695325" y="1247140"/>
            <a:ext cx="5255260"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1" name="任意多边形 10"/>
          <p:cNvSpPr/>
          <p:nvPr userDrawn="1">
            <p:custDataLst>
              <p:tags r:id="rId6"/>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0" name="标题"/>
          <p:cNvSpPr txBox="1">
            <a:spLocks noGrp="1"/>
          </p:cNvSpPr>
          <p:nvPr>
            <p:ph type="title" idx="1"/>
            <p:custDataLst>
              <p:tags r:id="rId7"/>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7" name="日期占位符 6"/>
          <p:cNvSpPr>
            <a:spLocks noGrp="1"/>
          </p:cNvSpPr>
          <p:nvPr>
            <p:ph type="dt" sz="half" idx="10"/>
            <p:custDataLst>
              <p:tags r:id="rId8"/>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10"/>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p:custDataLst>
              <p:tags r:id="rId3"/>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14" name="任意多边形 13"/>
          <p:cNvSpPr/>
          <p:nvPr>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sp>
        <p:nvSpPr>
          <p:cNvPr id="7" name="正文"/>
          <p:cNvSpPr txBox="1">
            <a:spLocks noGrp="1"/>
          </p:cNvSpPr>
          <p:nvPr>
            <p:ph idx="2"/>
            <p:custDataLst>
              <p:tags r:id="rId2"/>
            </p:custDataLst>
          </p:nvPr>
        </p:nvSpPr>
        <p:spPr>
          <a:xfrm>
            <a:off x="695960" y="360045"/>
            <a:ext cx="10801985" cy="581787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 name="日期占位符 3"/>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showMasterSp="0">
  <p:cSld name="标题和副标题">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副标题"/>
          <p:cNvSpPr txBox="1">
            <a:spLocks noGrp="1"/>
          </p:cNvSpPr>
          <p:nvPr>
            <p:ph type="body" idx="2" hasCustomPrompt="1"/>
            <p:custDataLst>
              <p:tags r:id="rId3"/>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n-lt"/>
                <a:ea typeface="+mn-lt"/>
                <a:cs typeface="MiSans Normal" panose="00000500000000000000" charset="-122"/>
              </a:defRPr>
            </a:lvl1pPr>
          </a:lstStyle>
          <a:p>
            <a:pPr lvl="0" algn="l"/>
            <a:r>
              <a:rPr>
                <a:sym typeface="+mn-ea"/>
              </a:rPr>
              <a:t>单击此处编辑母版副标题样式</a:t>
            </a:r>
            <a:endParaRPr>
              <a:sym typeface="+mn-ea"/>
            </a:endParaRPr>
          </a:p>
        </p:txBody>
      </p:sp>
      <p:sp>
        <p:nvSpPr>
          <p:cNvPr id="6" name="标题"/>
          <p:cNvSpPr txBox="1">
            <a:spLocks noGrp="1"/>
          </p:cNvSpPr>
          <p:nvPr>
            <p:ph type="title" idx="1"/>
            <p:custDataLst>
              <p:tags r:id="rId4"/>
            </p:custDataLst>
          </p:nvPr>
        </p:nvSpPr>
        <p:spPr>
          <a:xfrm>
            <a:off x="695960" y="360000"/>
            <a:ext cx="10800080" cy="720000"/>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23" name="任意多边形 22"/>
          <p:cNvSpPr/>
          <p:nvPr userDrawn="1">
            <p:custDataLst>
              <p:tags r:id="rId2"/>
            </p:custDataLst>
          </p:nvPr>
        </p:nvSpPr>
        <p:spPr>
          <a:xfrm>
            <a:off x="-14605" y="-1"/>
            <a:ext cx="6006465" cy="6858001"/>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24" name="任意多边形 23"/>
          <p:cNvSpPr/>
          <p:nvPr userDrawn="1">
            <p:custDataLst>
              <p:tags r:id="rId3"/>
            </p:custDataLst>
          </p:nvPr>
        </p:nvSpPr>
        <p:spPr>
          <a:xfrm rot="16200000">
            <a:off x="-1383664" y="1369058"/>
            <a:ext cx="6858000"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6" name="任意多边形 25"/>
          <p:cNvSpPr/>
          <p:nvPr userDrawn="1">
            <p:custDataLst>
              <p:tags r:id="rId4"/>
            </p:custDataLst>
          </p:nvPr>
        </p:nvSpPr>
        <p:spPr>
          <a:xfrm rot="16200000">
            <a:off x="-1336642" y="2318743"/>
            <a:ext cx="4864351" cy="222027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30" name="圆角矩形 29"/>
          <p:cNvSpPr/>
          <p:nvPr userDrawn="1">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32" name="直接连接符 31"/>
          <p:cNvCxnSpPr/>
          <p:nvPr userDrawn="1">
            <p:custDataLst>
              <p:tags r:id="rId6"/>
            </p:custDataLst>
          </p:nvPr>
        </p:nvCxnSpPr>
        <p:spPr>
          <a:xfrm>
            <a:off x="11197590" y="298132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7"/>
            </p:custDataLst>
          </p:nvPr>
        </p:nvCxnSpPr>
        <p:spPr>
          <a:xfrm>
            <a:off x="11305540" y="191262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8"/>
            </p:custDataLst>
          </p:nvPr>
        </p:nvCxnSpPr>
        <p:spPr>
          <a:xfrm>
            <a:off x="11305540" y="345503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userDrawn="1">
            <p:custDataLst>
              <p:tags r:id="rId9"/>
            </p:custDataLst>
          </p:nvPr>
        </p:nvSpPr>
        <p:spPr>
          <a:xfrm>
            <a:off x="10016490" y="4434205"/>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38" name="椭圆 37"/>
          <p:cNvSpPr/>
          <p:nvPr userDrawn="1">
            <p:custDataLst>
              <p:tags r:id="rId10"/>
            </p:custDataLst>
          </p:nvPr>
        </p:nvSpPr>
        <p:spPr>
          <a:xfrm>
            <a:off x="10123170" y="4540885"/>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zh-CN" altLang="en-US">
              <a:cs typeface="MiSans Normal" panose="00000500000000000000" charset="-122"/>
            </a:endParaRPr>
          </a:p>
        </p:txBody>
      </p:sp>
      <p:sp>
        <p:nvSpPr>
          <p:cNvPr id="39" name="向下箭头"/>
          <p:cNvSpPr/>
          <p:nvPr userDrawn="1">
            <p:custDataLst>
              <p:tags r:id="rId11"/>
            </p:custDataLst>
          </p:nvPr>
        </p:nvSpPr>
        <p:spPr>
          <a:xfrm>
            <a:off x="10227310" y="4633595"/>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4" name="任意多边形 43"/>
          <p:cNvSpPr/>
          <p:nvPr userDrawn="1">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418715" y="1901190"/>
            <a:ext cx="8250555" cy="170561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en-US" altLang="zh-CN" sz="7200" b="0" i="0" u="none" strike="noStrike" kern="1200" cap="none" spc="0" normalizeH="0" baseline="0" noProof="1">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a:sym typeface="+mn-ea"/>
              </a:rPr>
              <a:t>单击此处编辑标题</a:t>
            </a:r>
            <a:endParaRPr>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418715" y="4375145"/>
            <a:ext cx="7444103"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98.xml"/><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0" Type="http://schemas.openxmlformats.org/officeDocument/2006/relationships/theme" Target="../theme/theme3.xml"/><Relationship Id="rId2" Type="http://schemas.openxmlformats.org/officeDocument/2006/relationships/slideLayout" Target="../slideLayouts/slideLayout24.xml"/><Relationship Id="rId19" Type="http://schemas.openxmlformats.org/officeDocument/2006/relationships/tags" Target="../tags/tag196.xml"/><Relationship Id="rId18" Type="http://schemas.openxmlformats.org/officeDocument/2006/relationships/tags" Target="../tags/tag195.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1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9" name="日期占位符 8"/>
          <p:cNvSpPr>
            <a:spLocks noGrp="1"/>
          </p:cNvSpPr>
          <p:nvPr>
            <p:ph type="dt" sz="half" idx="10"/>
            <p:custDataLst>
              <p:tags r:id="rId13"/>
            </p:custDataLst>
          </p:nvPr>
        </p:nvSpPr>
        <p:spPr>
          <a:xfrm>
            <a:off x="695960" y="6356350"/>
            <a:ext cx="2743200" cy="365125"/>
          </a:xfrm>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custDataLst>
              <p:tags r:id="rId14"/>
            </p:custDataLst>
          </p:nvPr>
        </p:nvSpPr>
        <p:spPr>
          <a:xfrm>
            <a:off x="4038600" y="6356350"/>
            <a:ext cx="4114800" cy="365125"/>
          </a:xfrm>
        </p:spPr>
        <p:txBody>
          <a:bodyPr/>
          <a:lstStyle/>
          <a:p>
            <a:endParaRPr lang="zh-CN" altLang="en-US" dirty="0"/>
          </a:p>
        </p:txBody>
      </p:sp>
      <p:sp>
        <p:nvSpPr>
          <p:cNvPr id="11" name="灯片编号占位符 10"/>
          <p:cNvSpPr>
            <a:spLocks noGrp="1"/>
          </p:cNvSpPr>
          <p:nvPr>
            <p:ph type="sldNum" sz="quarter" idx="12"/>
            <p:custDataLst>
              <p:tags r:id="rId15"/>
            </p:custDataLst>
          </p:nvPr>
        </p:nvSpPr>
        <p:spPr>
          <a:xfrm>
            <a:off x="8753983" y="6356350"/>
            <a:ext cx="2743200" cy="365125"/>
          </a:xfrm>
        </p:spPr>
        <p:txBody>
          <a:bodyPr/>
          <a:lstStyle/>
          <a:p>
            <a:fld id="{49AE70B2-8BF9-45C0-BB95-33D1B9D3A854}" type="slidenum">
              <a:rPr lang="zh-CN" altLang="en-US" smtClean="0"/>
            </a:fld>
            <a:endParaRPr lang="zh-CN" altLang="en-US" dirty="0"/>
          </a:p>
        </p:txBody>
      </p:sp>
      <p:sp>
        <p:nvSpPr>
          <p:cNvPr id="2" name="标题占位符 1"/>
          <p:cNvSpPr>
            <a:spLocks noGrp="1"/>
          </p:cNvSpPr>
          <p:nvPr>
            <p:ph type="title"/>
            <p:custDataLst>
              <p:tags r:id="rId16"/>
            </p:custDataLst>
          </p:nvPr>
        </p:nvSpPr>
        <p:spPr>
          <a:xfrm>
            <a:off x="695960" y="360000"/>
            <a:ext cx="10800000" cy="720000"/>
          </a:xfrm>
          <a:prstGeom prst="rect">
            <a:avLst/>
          </a:prstGeom>
          <a:noFill/>
        </p:spPr>
        <p:txBody>
          <a:bodyPr vert="horz" wrap="square" lIns="0" tIns="0" rIns="0" bIns="0" rtlCol="0" anchor="b" anchorCtr="0">
            <a:normAutofit/>
          </a:bodyPr>
          <a:lstStyle/>
          <a:p>
            <a:pPr marL="0" marR="0" lvl="0">
              <a:buClrTx/>
              <a:buSzTx/>
              <a:buFontTx/>
            </a:pPr>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9"/>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smtClean="0">
          <a:ln>
            <a:noFill/>
            <a:prstDash val="sysDot"/>
          </a:ln>
          <a:solidFill>
            <a:schemeClr val="tx1">
              <a:lumMod val="85000"/>
              <a:lumOff val="15000"/>
            </a:schemeClr>
          </a:solidFill>
          <a:uFillTx/>
          <a:latin typeface="+mj-lt"/>
          <a:ea typeface="+mj-lt"/>
          <a:cs typeface="MiSans Normal"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6"/>
          <p:cNvSpPr/>
          <p:nvPr userDrawn="1">
            <p:custDataLst>
              <p:tags r:id="rId1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9" name="日期占位符 8"/>
          <p:cNvSpPr>
            <a:spLocks noGrp="1"/>
          </p:cNvSpPr>
          <p:nvPr>
            <p:ph type="dt" sz="half" idx="10"/>
            <p:custDataLst>
              <p:tags r:id="rId13"/>
            </p:custDataLst>
          </p:nvPr>
        </p:nvSpPr>
        <p:spPr>
          <a:xfrm>
            <a:off x="695960" y="6356350"/>
            <a:ext cx="2743200" cy="365125"/>
          </a:xfrm>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custDataLst>
              <p:tags r:id="rId14"/>
            </p:custDataLst>
          </p:nvPr>
        </p:nvSpPr>
        <p:spPr>
          <a:xfrm>
            <a:off x="4038600" y="6356350"/>
            <a:ext cx="4114800" cy="365125"/>
          </a:xfrm>
        </p:spPr>
        <p:txBody>
          <a:bodyPr/>
          <a:lstStyle/>
          <a:p>
            <a:endParaRPr lang="zh-CN" altLang="en-US" dirty="0"/>
          </a:p>
        </p:txBody>
      </p:sp>
      <p:sp>
        <p:nvSpPr>
          <p:cNvPr id="11" name="灯片编号占位符 10"/>
          <p:cNvSpPr>
            <a:spLocks noGrp="1"/>
          </p:cNvSpPr>
          <p:nvPr>
            <p:ph type="sldNum" sz="quarter" idx="12"/>
            <p:custDataLst>
              <p:tags r:id="rId15"/>
            </p:custDataLst>
          </p:nvPr>
        </p:nvSpPr>
        <p:spPr>
          <a:xfrm>
            <a:off x="8753983" y="6356350"/>
            <a:ext cx="2743200" cy="365125"/>
          </a:xfrm>
        </p:spPr>
        <p:txBody>
          <a:bodyPr/>
          <a:lstStyle/>
          <a:p>
            <a:fld id="{49AE70B2-8BF9-45C0-BB95-33D1B9D3A854}" type="slidenum">
              <a:rPr lang="zh-CN" altLang="en-US" smtClean="0"/>
            </a:fld>
            <a:endParaRPr lang="zh-CN" altLang="en-US" dirty="0"/>
          </a:p>
        </p:txBody>
      </p:sp>
      <p:sp>
        <p:nvSpPr>
          <p:cNvPr id="2" name="标题占位符 1"/>
          <p:cNvSpPr>
            <a:spLocks noGrp="1"/>
          </p:cNvSpPr>
          <p:nvPr>
            <p:ph type="title"/>
            <p:custDataLst>
              <p:tags r:id="rId16"/>
            </p:custDataLst>
          </p:nvPr>
        </p:nvSpPr>
        <p:spPr>
          <a:xfrm>
            <a:off x="695960" y="360000"/>
            <a:ext cx="10800000" cy="720000"/>
          </a:xfrm>
          <a:prstGeom prst="rect">
            <a:avLst/>
          </a:prstGeom>
          <a:noFill/>
        </p:spPr>
        <p:txBody>
          <a:bodyPr vert="horz" wrap="square" lIns="0" tIns="0" rIns="0" bIns="0" rtlCol="0" anchor="b" anchorCtr="0">
            <a:normAutofit/>
          </a:bodyPr>
          <a:lstStyle/>
          <a:p>
            <a:pPr marL="0" marR="0" lvl="0">
              <a:buClrTx/>
              <a:buSzTx/>
              <a:buFontTx/>
            </a:pPr>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9"/>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smtClean="0">
          <a:ln>
            <a:noFill/>
            <a:prstDash val="sysDot"/>
          </a:ln>
          <a:solidFill>
            <a:schemeClr val="tx1">
              <a:lumMod val="85000"/>
              <a:lumOff val="15000"/>
            </a:schemeClr>
          </a:solidFill>
          <a:uFillTx/>
          <a:latin typeface="+mj-lt"/>
          <a:ea typeface="+mj-lt"/>
          <a:cs typeface="MiSans Normal"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99.xml"/><Relationship Id="rId3" Type="http://schemas.openxmlformats.org/officeDocument/2006/relationships/image" Target="../media/image1.png"/><Relationship Id="rId2" Type="http://schemas.openxmlformats.org/officeDocument/2006/relationships/tags" Target="../tags/tag198.xml"/><Relationship Id="rId1" Type="http://schemas.openxmlformats.org/officeDocument/2006/relationships/tags" Target="../tags/tag197.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240.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239.xml"/><Relationship Id="rId1" Type="http://schemas.openxmlformats.org/officeDocument/2006/relationships/tags" Target="../tags/tag238.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9.xml"/><Relationship Id="rId6" Type="http://schemas.openxmlformats.org/officeDocument/2006/relationships/tags" Target="../tags/tag244.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2.xml"/><Relationship Id="rId7" Type="http://schemas.openxmlformats.org/officeDocument/2006/relationships/tags" Target="../tags/tag246.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245.xml"/></Relationships>
</file>

<file path=ppt/slides/_rels/slide1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248.xml"/><Relationship Id="rId12" Type="http://schemas.openxmlformats.org/officeDocument/2006/relationships/notesSlide" Target="../notesSlides/notesSlide3.xml"/><Relationship Id="rId11" Type="http://schemas.openxmlformats.org/officeDocument/2006/relationships/slideLayout" Target="../slideLayouts/slideLayout29.xml"/><Relationship Id="rId10" Type="http://schemas.openxmlformats.org/officeDocument/2006/relationships/tags" Target="../tags/tag249.xml"/><Relationship Id="rId1" Type="http://schemas.openxmlformats.org/officeDocument/2006/relationships/tags" Target="../tags/tag247.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9.xml"/><Relationship Id="rId5" Type="http://schemas.openxmlformats.org/officeDocument/2006/relationships/tags" Target="../tags/tag25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251.xml"/><Relationship Id="rId1" Type="http://schemas.openxmlformats.org/officeDocument/2006/relationships/tags" Target="../tags/tag250.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9.xml"/><Relationship Id="rId4" Type="http://schemas.openxmlformats.org/officeDocument/2006/relationships/tags" Target="../tags/tag255.xml"/><Relationship Id="rId3" Type="http://schemas.openxmlformats.org/officeDocument/2006/relationships/image" Target="../media/image28.png"/><Relationship Id="rId2" Type="http://schemas.openxmlformats.org/officeDocument/2006/relationships/tags" Target="../tags/tag254.xml"/><Relationship Id="rId1" Type="http://schemas.openxmlformats.org/officeDocument/2006/relationships/tags" Target="../tags/tag253.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9.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image" Target="../media/image29.png"/><Relationship Id="rId2" Type="http://schemas.openxmlformats.org/officeDocument/2006/relationships/tags" Target="../tags/tag257.xml"/><Relationship Id="rId1" Type="http://schemas.openxmlformats.org/officeDocument/2006/relationships/tags" Target="../tags/tag25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9.xml"/><Relationship Id="rId6" Type="http://schemas.openxmlformats.org/officeDocument/2006/relationships/tags" Target="../tags/tag26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261.xml"/><Relationship Id="rId1" Type="http://schemas.openxmlformats.org/officeDocument/2006/relationships/tags" Target="../tags/tag260.xml"/></Relationships>
</file>

<file path=ppt/slides/_rels/slide18.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jpeg"/><Relationship Id="rId2" Type="http://schemas.openxmlformats.org/officeDocument/2006/relationships/tags" Target="../tags/tag264.xml"/><Relationship Id="rId11" Type="http://schemas.openxmlformats.org/officeDocument/2006/relationships/notesSlide" Target="../notesSlides/notesSlide8.xml"/><Relationship Id="rId10" Type="http://schemas.openxmlformats.org/officeDocument/2006/relationships/slideLayout" Target="../slideLayouts/slideLayout29.xml"/><Relationship Id="rId1" Type="http://schemas.openxmlformats.org/officeDocument/2006/relationships/tags" Target="../tags/tag263.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268.xml"/><Relationship Id="rId4" Type="http://schemas.openxmlformats.org/officeDocument/2006/relationships/image" Target="../media/image40.png"/><Relationship Id="rId3" Type="http://schemas.openxmlformats.org/officeDocument/2006/relationships/image" Target="../media/image39.jpeg"/><Relationship Id="rId2" Type="http://schemas.openxmlformats.org/officeDocument/2006/relationships/tags" Target="../tags/tag267.xml"/><Relationship Id="rId1" Type="http://schemas.openxmlformats.org/officeDocument/2006/relationships/tags" Target="../tags/tag266.xml"/></Relationships>
</file>

<file path=ppt/slides/_rels/slide2.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3" Type="http://schemas.openxmlformats.org/officeDocument/2006/relationships/notesSlide" Target="../notesSlides/notesSlide1.xml"/><Relationship Id="rId12" Type="http://schemas.openxmlformats.org/officeDocument/2006/relationships/slideLayout" Target="../slideLayouts/slideLayout25.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tags" Target="../tags/tag200.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271.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tags" Target="../tags/tag270.xml"/><Relationship Id="rId1" Type="http://schemas.openxmlformats.org/officeDocument/2006/relationships/tags" Target="../tags/tag269.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274.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tags" Target="../tags/tag273.xml"/><Relationship Id="rId1" Type="http://schemas.openxmlformats.org/officeDocument/2006/relationships/tags" Target="../tags/tag27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277.xml"/><Relationship Id="rId4" Type="http://schemas.openxmlformats.org/officeDocument/2006/relationships/image" Target="../media/image47.jpeg"/><Relationship Id="rId3" Type="http://schemas.openxmlformats.org/officeDocument/2006/relationships/image" Target="../media/image46.png"/><Relationship Id="rId2" Type="http://schemas.openxmlformats.org/officeDocument/2006/relationships/tags" Target="../tags/tag276.xml"/><Relationship Id="rId1" Type="http://schemas.openxmlformats.org/officeDocument/2006/relationships/tags" Target="../tags/tag275.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tags" Target="../tags/tag283.xml"/><Relationship Id="rId7" Type="http://schemas.openxmlformats.org/officeDocument/2006/relationships/image" Target="../media/image49.png"/><Relationship Id="rId6" Type="http://schemas.openxmlformats.org/officeDocument/2006/relationships/image" Target="../media/image48.jpeg"/><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0" Type="http://schemas.openxmlformats.org/officeDocument/2006/relationships/notesSlide" Target="../notesSlides/notesSlide9.xml"/><Relationship Id="rId1" Type="http://schemas.openxmlformats.org/officeDocument/2006/relationships/tags" Target="../tags/tag278.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286.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tags" Target="../tags/tag285.xml"/><Relationship Id="rId1" Type="http://schemas.openxmlformats.org/officeDocument/2006/relationships/tags" Target="../tags/tag284.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32.xml"/><Relationship Id="rId5" Type="http://schemas.openxmlformats.org/officeDocument/2006/relationships/tags" Target="../tags/tag289.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tags" Target="../tags/tag288.xml"/><Relationship Id="rId1" Type="http://schemas.openxmlformats.org/officeDocument/2006/relationships/tags" Target="../tags/tag287.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9.xml"/><Relationship Id="rId6" Type="http://schemas.openxmlformats.org/officeDocument/2006/relationships/tags" Target="../tags/tag293.xml"/><Relationship Id="rId5" Type="http://schemas.openxmlformats.org/officeDocument/2006/relationships/image" Target="../media/image50.png"/><Relationship Id="rId4" Type="http://schemas.openxmlformats.org/officeDocument/2006/relationships/image" Target="../media/image54.png"/><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9.xml"/><Relationship Id="rId7" Type="http://schemas.openxmlformats.org/officeDocument/2006/relationships/tags" Target="../tags/tag29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tags" Target="../tags/tag295.xml"/><Relationship Id="rId1" Type="http://schemas.openxmlformats.org/officeDocument/2006/relationships/tags" Target="../tags/tag294.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tags" Target="../tags/tag299.xml"/><Relationship Id="rId2" Type="http://schemas.openxmlformats.org/officeDocument/2006/relationships/tags" Target="../tags/tag298.xml"/><Relationship Id="rId1" Type="http://schemas.openxmlformats.org/officeDocument/2006/relationships/tags" Target="../tags/tag297.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9.xml"/><Relationship Id="rId6" Type="http://schemas.openxmlformats.org/officeDocument/2006/relationships/tags" Target="../tags/tag303.xml"/><Relationship Id="rId5" Type="http://schemas.openxmlformats.org/officeDocument/2006/relationships/image" Target="../media/image29.png"/><Relationship Id="rId4" Type="http://schemas.openxmlformats.org/officeDocument/2006/relationships/image" Target="../media/image13.png"/><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9.xml"/><Relationship Id="rId5" Type="http://schemas.openxmlformats.org/officeDocument/2006/relationships/tags" Target="../tags/tag307.xml"/><Relationship Id="rId4" Type="http://schemas.openxmlformats.org/officeDocument/2006/relationships/image" Target="../media/image59.png"/><Relationship Id="rId3" Type="http://schemas.openxmlformats.org/officeDocument/2006/relationships/tags" Target="../tags/tag306.xml"/><Relationship Id="rId2" Type="http://schemas.openxmlformats.org/officeDocument/2006/relationships/tags" Target="../tags/tag305.xml"/><Relationship Id="rId1" Type="http://schemas.openxmlformats.org/officeDocument/2006/relationships/tags" Target="../tags/tag304.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9.xml"/><Relationship Id="rId5" Type="http://schemas.openxmlformats.org/officeDocument/2006/relationships/tags" Target="../tags/tag311.xml"/><Relationship Id="rId4" Type="http://schemas.openxmlformats.org/officeDocument/2006/relationships/image" Target="../media/image60.jpeg"/><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0" Type="http://schemas.openxmlformats.org/officeDocument/2006/relationships/notesSlide" Target="../notesSlides/notesSlide2.xml"/><Relationship Id="rId1" Type="http://schemas.openxmlformats.org/officeDocument/2006/relationships/tags" Target="../tags/tag214.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tags" Target="../tags/tag225.xml"/><Relationship Id="rId4" Type="http://schemas.openxmlformats.org/officeDocument/2006/relationships/image" Target="../media/image2.png"/><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2.xml"/><Relationship Id="rId3" Type="http://schemas.openxmlformats.org/officeDocument/2006/relationships/tags" Target="../tags/tag227.xml"/><Relationship Id="rId2" Type="http://schemas.openxmlformats.org/officeDocument/2006/relationships/image" Target="../media/image3.jpeg"/><Relationship Id="rId1" Type="http://schemas.openxmlformats.org/officeDocument/2006/relationships/tags" Target="../tags/tag226.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tags" Target="../tags/tag232.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tags" Target="../tags/tag237.xml"/><Relationship Id="rId5" Type="http://schemas.openxmlformats.org/officeDocument/2006/relationships/image" Target="../media/image10.jpe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2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idx="1"/>
            <p:custDataLst>
              <p:tags r:id="rId1"/>
            </p:custDataLst>
          </p:nvPr>
        </p:nvSpPr>
        <p:spPr>
          <a:xfrm>
            <a:off x="594995" y="2221230"/>
            <a:ext cx="10241280" cy="1709420"/>
          </a:xfrm>
        </p:spPr>
        <p:txBody>
          <a:bodyPr>
            <a:noAutofit/>
          </a:bodyPr>
          <a:p>
            <a:pPr algn="ctr"/>
            <a:r>
              <a:rPr sz="5400" dirty="0">
                <a:latin typeface="微软雅黑" panose="020B0503020204020204" charset="-122"/>
                <a:ea typeface="微软雅黑" panose="020B0503020204020204" charset="-122"/>
                <a:cs typeface="微软雅黑" panose="020B0503020204020204" charset="-122"/>
              </a:rPr>
              <a:t>自动控制实践</a:t>
            </a:r>
            <a:r>
              <a:rPr lang="en-US" altLang="zh-CN" sz="5400" dirty="0">
                <a:latin typeface="微软雅黑" panose="020B0503020204020204" charset="-122"/>
                <a:ea typeface="微软雅黑" panose="020B0503020204020204" charset="-122"/>
                <a:cs typeface="微软雅黑" panose="020B0503020204020204" charset="-122"/>
              </a:rPr>
              <a:t>A</a:t>
            </a:r>
            <a:br>
              <a:rPr lang="en-US" altLang="zh-CN" sz="5400" dirty="0">
                <a:latin typeface="微软雅黑" panose="020B0503020204020204" charset="-122"/>
                <a:ea typeface="微软雅黑" panose="020B0503020204020204" charset="-122"/>
                <a:cs typeface="微软雅黑" panose="020B0503020204020204" charset="-122"/>
              </a:rPr>
            </a:br>
            <a:r>
              <a:rPr sz="5400" dirty="0">
                <a:latin typeface="微软雅黑" panose="020B0503020204020204" charset="-122"/>
                <a:ea typeface="微软雅黑" panose="020B0503020204020204" charset="-122"/>
                <a:cs typeface="微软雅黑" panose="020B0503020204020204" charset="-122"/>
              </a:rPr>
              <a:t>实验答辩</a:t>
            </a:r>
            <a:endParaRPr lang="en-US" altLang="zh-CN" sz="5400" dirty="0">
              <a:latin typeface="微软雅黑" panose="020B0503020204020204" charset="-122"/>
              <a:ea typeface="微软雅黑" panose="020B0503020204020204" charset="-122"/>
              <a:cs typeface="微软雅黑" panose="020B0503020204020204" charset="-122"/>
            </a:endParaRPr>
          </a:p>
        </p:txBody>
      </p:sp>
      <p:sp>
        <p:nvSpPr>
          <p:cNvPr id="6" name="文本占位符 5"/>
          <p:cNvSpPr>
            <a:spLocks noGrp="1"/>
          </p:cNvSpPr>
          <p:nvPr>
            <p:ph type="body" sz="quarter" idx="17"/>
            <p:custDataLst>
              <p:tags r:id="rId2"/>
            </p:custDataLst>
          </p:nvPr>
        </p:nvSpPr>
        <p:spPr>
          <a:xfrm>
            <a:off x="7597775" y="4276090"/>
            <a:ext cx="2265045" cy="656590"/>
          </a:xfrm>
        </p:spPr>
        <p:txBody>
          <a:bodyPr/>
          <a:p>
            <a:r>
              <a:rPr lang="zh-CN" altLang="en-US">
                <a:latin typeface="微软雅黑" panose="020B0503020204020204" charset="-122"/>
                <a:ea typeface="微软雅黑" panose="020B0503020204020204" charset="-122"/>
                <a:cs typeface="微软雅黑" panose="020B0503020204020204" charset="-122"/>
                <a:sym typeface="+mn-ea"/>
              </a:rPr>
              <a:t>汇报人：</a:t>
            </a:r>
            <a:r>
              <a:rPr lang="en-US" altLang="zh-CN">
                <a:latin typeface="微软雅黑" panose="020B0503020204020204" charset="-122"/>
                <a:ea typeface="微软雅黑" panose="020B0503020204020204" charset="-122"/>
                <a:cs typeface="微软雅黑" panose="020B0503020204020204" charset="-122"/>
                <a:sym typeface="+mn-ea"/>
              </a:rPr>
              <a:t>xjy psp</a:t>
            </a:r>
            <a:endParaRPr lang="zh-CN" altLang="en-US" dirty="0">
              <a:latin typeface="微软雅黑" panose="020B0503020204020204" charset="-122"/>
              <a:ea typeface="微软雅黑" panose="020B0503020204020204" charset="-122"/>
              <a:cs typeface="微软雅黑" panose="020B0503020204020204" charset="-122"/>
            </a:endParaRPr>
          </a:p>
        </p:txBody>
      </p:sp>
      <p:pic>
        <p:nvPicPr>
          <p:cNvPr id="7" name="图片 6" descr="logo中英组合-标准"/>
          <p:cNvPicPr>
            <a:picLocks noChangeAspect="1"/>
          </p:cNvPicPr>
          <p:nvPr/>
        </p:nvPicPr>
        <p:blipFill>
          <a:blip r:embed="rId3"/>
          <a:stretch>
            <a:fillRect/>
          </a:stretch>
        </p:blipFill>
        <p:spPr>
          <a:xfrm>
            <a:off x="0" y="0"/>
            <a:ext cx="4701540" cy="1320165"/>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5960" y="184105"/>
            <a:ext cx="10800080" cy="720000"/>
          </a:xfrm>
        </p:spPr>
        <p:txBody>
          <a:bodyPr/>
          <a:lstStyle/>
          <a:p>
            <a:r>
              <a:rPr lang="en-US" altLang="zh-CN">
                <a:latin typeface="微软雅黑" panose="020B0503020204020204" charset="-122"/>
                <a:ea typeface="微软雅黑" panose="020B0503020204020204" charset="-122"/>
                <a:cs typeface="微软雅黑" panose="020B0503020204020204" charset="-122"/>
              </a:rPr>
              <a:t>2</a:t>
            </a:r>
            <a:r>
              <a:rPr>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TL494</a:t>
            </a:r>
            <a:r>
              <a:rPr>
                <a:latin typeface="微软雅黑" panose="020B0503020204020204" charset="-122"/>
                <a:ea typeface="微软雅黑" panose="020B0503020204020204" charset="-122"/>
                <a:cs typeface="微软雅黑" panose="020B0503020204020204" charset="-122"/>
              </a:rPr>
              <a:t>芯片特性</a:t>
            </a:r>
            <a:r>
              <a:rPr>
                <a:latin typeface="微软雅黑" panose="020B0503020204020204" charset="-122"/>
                <a:ea typeface="微软雅黑" panose="020B0503020204020204" charset="-122"/>
                <a:cs typeface="微软雅黑" panose="020B0503020204020204" charset="-122"/>
              </a:rPr>
              <a:t>及使用</a:t>
            </a:r>
            <a:endParaRPr>
              <a:latin typeface="微软雅黑" panose="020B0503020204020204" charset="-122"/>
              <a:ea typeface="微软雅黑" panose="020B0503020204020204" charset="-122"/>
              <a:cs typeface="微软雅黑" panose="020B0503020204020204" charset="-122"/>
            </a:endParaRPr>
          </a:p>
        </p:txBody>
      </p:sp>
      <p:sp>
        <p:nvSpPr>
          <p:cNvPr id="23" name="矩形 22"/>
          <p:cNvSpPr/>
          <p:nvPr>
            <p:custDataLst>
              <p:tags r:id="rId2"/>
            </p:custDataLst>
          </p:nvPr>
        </p:nvSpPr>
        <p:spPr>
          <a:xfrm>
            <a:off x="641985" y="823595"/>
            <a:ext cx="5399405" cy="368300"/>
          </a:xfrm>
          <a:prstGeom prst="rect">
            <a:avLst/>
          </a:prstGeom>
          <a:noFill/>
        </p:spPr>
        <p:txBody>
          <a:bodyPr wrap="square" lIns="0" tIns="0" rIns="0" bIns="0" rtlCol="0" anchor="b">
            <a:noAutofit/>
          </a:bodyPr>
          <a:p>
            <a:pPr algn="l">
              <a:spcBef>
                <a:spcPct val="0"/>
              </a:spcBef>
              <a:spcAft>
                <a:spcPct val="0"/>
              </a:spcAft>
            </a:pPr>
            <a:r>
              <a:rPr lang="zh-CN" altLang="en-US" b="1">
                <a:solidFill>
                  <a:schemeClr val="accent1"/>
                </a:solidFill>
                <a:latin typeface="微软雅黑" panose="020B0503020204020204" charset="-122"/>
                <a:ea typeface="微软雅黑" panose="020B0503020204020204" charset="-122"/>
                <a:cs typeface="微软雅黑" panose="020B0503020204020204" charset="-122"/>
                <a:sym typeface="+mn-ea"/>
              </a:rPr>
              <a:t>主要工作特性</a:t>
            </a:r>
            <a:r>
              <a:rPr lang="en-US" altLang="zh-CN" b="1">
                <a:solidFill>
                  <a:schemeClr val="accent1"/>
                </a:solidFill>
                <a:latin typeface="微软雅黑" panose="020B0503020204020204" charset="-122"/>
                <a:ea typeface="微软雅黑" panose="020B0503020204020204" charset="-122"/>
                <a:cs typeface="微软雅黑" panose="020B0503020204020204" charset="-122"/>
                <a:sym typeface="+mn-ea"/>
              </a:rPr>
              <a:t>:</a:t>
            </a:r>
            <a:endParaRPr lang="en-US" altLang="zh-CN" b="1">
              <a:solidFill>
                <a:schemeClr val="accent1"/>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550545" y="1115695"/>
            <a:ext cx="6938645" cy="3415030"/>
          </a:xfrm>
          <a:prstGeom prst="rect">
            <a:avLst/>
          </a:prstGeom>
          <a:noFill/>
        </p:spPr>
        <p:txBody>
          <a:bodyPr wrap="square" rtlCol="0">
            <a:spAutoFit/>
          </a:bodyPr>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a) </a:t>
            </a:r>
            <a:r>
              <a:rPr lang="zh-CN" altLang="en-US" b="1">
                <a:latin typeface="微软雅黑" panose="020B0503020204020204" charset="-122"/>
                <a:ea typeface="微软雅黑" panose="020B0503020204020204" charset="-122"/>
                <a:cs typeface="微软雅黑" panose="020B0503020204020204" charset="-122"/>
              </a:rPr>
              <a:t>供电部分</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TL494</a:t>
            </a:r>
            <a:r>
              <a:rPr lang="zh-CN" altLang="en-US">
                <a:latin typeface="微软雅黑" panose="020B0503020204020204" charset="-122"/>
                <a:ea typeface="微软雅黑" panose="020B0503020204020204" charset="-122"/>
                <a:cs typeface="微软雅黑" panose="020B0503020204020204" charset="-122"/>
              </a:rPr>
              <a:t>芯片内置了一个</a:t>
            </a:r>
            <a:r>
              <a:rPr lang="en-US" altLang="zh-CN">
                <a:latin typeface="微软雅黑" panose="020B0503020204020204" charset="-122"/>
                <a:ea typeface="微软雅黑" panose="020B0503020204020204" charset="-122"/>
                <a:cs typeface="微软雅黑" panose="020B0503020204020204" charset="-122"/>
              </a:rPr>
              <a:t>5V</a:t>
            </a:r>
            <a:r>
              <a:rPr lang="zh-CN" altLang="en-US">
                <a:latin typeface="微软雅黑" panose="020B0503020204020204" charset="-122"/>
                <a:ea typeface="微软雅黑" panose="020B0503020204020204" charset="-122"/>
                <a:cs typeface="微软雅黑" panose="020B0503020204020204" charset="-122"/>
              </a:rPr>
              <a:t>基准稳压器，其输出端为</a:t>
            </a:r>
            <a:r>
              <a:rPr lang="en-US" altLang="zh-CN">
                <a:latin typeface="微软雅黑" panose="020B0503020204020204" charset="-122"/>
                <a:ea typeface="微软雅黑" panose="020B0503020204020204" charset="-122"/>
                <a:cs typeface="微软雅黑" panose="020B0503020204020204" charset="-122"/>
              </a:rPr>
              <a:t>REF</a:t>
            </a:r>
            <a:r>
              <a:rPr lang="zh-CN" altLang="en-US">
                <a:latin typeface="微软雅黑" panose="020B0503020204020204" charset="-122"/>
                <a:ea typeface="微软雅黑" panose="020B0503020204020204" charset="-122"/>
                <a:cs typeface="微软雅黑" panose="020B0503020204020204" charset="-122"/>
              </a:rPr>
              <a:t>引脚。</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b) </a:t>
            </a:r>
            <a:r>
              <a:rPr lang="zh-CN" altLang="en-US" b="1">
                <a:latin typeface="微软雅黑" panose="020B0503020204020204" charset="-122"/>
                <a:ea typeface="微软雅黑" panose="020B0503020204020204" charset="-122"/>
                <a:cs typeface="微软雅黑" panose="020B0503020204020204" charset="-122"/>
              </a:rPr>
              <a:t>输出控制功能</a:t>
            </a:r>
            <a:r>
              <a:rPr lang="zh-CN" altLang="en-US">
                <a:latin typeface="微软雅黑" panose="020B0503020204020204" charset="-122"/>
                <a:ea typeface="微软雅黑" panose="020B0503020204020204" charset="-122"/>
                <a:cs typeface="微软雅黑" panose="020B0503020204020204" charset="-122"/>
              </a:rPr>
              <a:t>：通过第</a:t>
            </a:r>
            <a:r>
              <a:rPr lang="en-US" altLang="zh-CN">
                <a:latin typeface="微软雅黑" panose="020B0503020204020204" charset="-122"/>
                <a:ea typeface="微软雅黑" panose="020B0503020204020204" charset="-122"/>
                <a:cs typeface="微软雅黑" panose="020B0503020204020204" charset="-122"/>
              </a:rPr>
              <a:t>13</a:t>
            </a:r>
            <a:r>
              <a:rPr lang="zh-CN" altLang="en-US">
                <a:latin typeface="微软雅黑" panose="020B0503020204020204" charset="-122"/>
                <a:ea typeface="微软雅黑" panose="020B0503020204020204" charset="-122"/>
                <a:cs typeface="微软雅黑" panose="020B0503020204020204" charset="-122"/>
              </a:rPr>
              <a:t>脚的设置，可以确定输出晶体管是在并联模式还是推挽模式下工作。我们</a:t>
            </a:r>
            <a:r>
              <a:rPr lang="zh-CN" altLang="en-US">
                <a:latin typeface="微软雅黑" panose="020B0503020204020204" charset="-122"/>
                <a:ea typeface="微软雅黑" panose="020B0503020204020204" charset="-122"/>
                <a:cs typeface="微软雅黑" panose="020B0503020204020204" charset="-122"/>
              </a:rPr>
              <a:t>采用第</a:t>
            </a:r>
            <a:r>
              <a:rPr lang="en-US" altLang="zh-CN">
                <a:latin typeface="微软雅黑" panose="020B0503020204020204" charset="-122"/>
                <a:ea typeface="微软雅黑" panose="020B0503020204020204" charset="-122"/>
                <a:cs typeface="微软雅黑" panose="020B0503020204020204" charset="-122"/>
              </a:rPr>
              <a:t>13</a:t>
            </a:r>
            <a:r>
              <a:rPr lang="zh-CN" altLang="en-US">
                <a:latin typeface="微软雅黑" panose="020B0503020204020204" charset="-122"/>
                <a:ea typeface="微软雅黑" panose="020B0503020204020204" charset="-122"/>
                <a:cs typeface="微软雅黑" panose="020B0503020204020204" charset="-122"/>
              </a:rPr>
              <a:t>脚接地，晶体管在并联模式下运行，意味着两个晶体管会同步进行导通或关闭操作。</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c) </a:t>
            </a:r>
            <a:r>
              <a:rPr lang="zh-CN" altLang="en-US" b="1">
                <a:latin typeface="微软雅黑" panose="020B0503020204020204" charset="-122"/>
                <a:ea typeface="微软雅黑" panose="020B0503020204020204" charset="-122"/>
                <a:cs typeface="微软雅黑" panose="020B0503020204020204" charset="-122"/>
              </a:rPr>
              <a:t>输出晶体管特性</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TL494</a:t>
            </a:r>
            <a:r>
              <a:rPr lang="zh-CN" altLang="en-US">
                <a:latin typeface="微软雅黑" panose="020B0503020204020204" charset="-122"/>
                <a:ea typeface="微软雅黑" panose="020B0503020204020204" charset="-122"/>
                <a:cs typeface="微软雅黑" panose="020B0503020204020204" charset="-122"/>
              </a:rPr>
              <a:t>芯片中包含两个输出晶体管，它们可以根据需要被设定为共射极或共集电极（即射极跟随器）输出方式，每个晶体管的最大承受电流为</a:t>
            </a:r>
            <a:r>
              <a:rPr lang="en-US" altLang="zh-CN">
                <a:latin typeface="微软雅黑" panose="020B0503020204020204" charset="-122"/>
                <a:ea typeface="微软雅黑" panose="020B0503020204020204" charset="-122"/>
                <a:cs typeface="微软雅黑" panose="020B0503020204020204" charset="-122"/>
              </a:rPr>
              <a:t>200mA</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3"/>
          <a:stretch>
            <a:fillRect/>
          </a:stretch>
        </p:blipFill>
        <p:spPr>
          <a:xfrm>
            <a:off x="8108950" y="1148715"/>
            <a:ext cx="3088640" cy="4379595"/>
          </a:xfrm>
          <a:prstGeom prst="rect">
            <a:avLst/>
          </a:prstGeom>
        </p:spPr>
      </p:pic>
      <p:pic>
        <p:nvPicPr>
          <p:cNvPr id="6" name="图片 5"/>
          <p:cNvPicPr>
            <a:picLocks noChangeAspect="1"/>
          </p:cNvPicPr>
          <p:nvPr/>
        </p:nvPicPr>
        <p:blipFill>
          <a:blip r:embed="rId4"/>
          <a:srcRect t="15801"/>
          <a:stretch>
            <a:fillRect/>
          </a:stretch>
        </p:blipFill>
        <p:spPr>
          <a:xfrm>
            <a:off x="1651000" y="4655185"/>
            <a:ext cx="5715635" cy="1492250"/>
          </a:xfrm>
          <a:prstGeom prst="rect">
            <a:avLst/>
          </a:prstGeom>
        </p:spPr>
      </p:pic>
      <p:sp>
        <p:nvSpPr>
          <p:cNvPr id="8" name="文本框 7"/>
          <p:cNvSpPr txBox="1"/>
          <p:nvPr/>
        </p:nvSpPr>
        <p:spPr>
          <a:xfrm>
            <a:off x="8516620" y="5430520"/>
            <a:ext cx="2465705" cy="368300"/>
          </a:xfrm>
          <a:prstGeom prst="rect">
            <a:avLst/>
          </a:prstGeom>
          <a:noFill/>
        </p:spPr>
        <p:txBody>
          <a:bodyPr wrap="square" rtlCol="0" anchor="t">
            <a:spAutoFit/>
          </a:bodyPr>
          <a:p>
            <a:r>
              <a:rPr lang="en-US" altLang="zh-CN">
                <a:latin typeface="微软雅黑" panose="020B0503020204020204" charset="-122"/>
                <a:ea typeface="微软雅黑" panose="020B0503020204020204" charset="-122"/>
                <a:cs typeface="微软雅黑" panose="020B0503020204020204" charset="-122"/>
                <a:sym typeface="+mn-ea"/>
              </a:rPr>
              <a:t>TL494</a:t>
            </a:r>
            <a:r>
              <a:rPr lang="zh-CN" altLang="en-US">
                <a:latin typeface="微软雅黑" panose="020B0503020204020204" charset="-122"/>
                <a:ea typeface="微软雅黑" panose="020B0503020204020204" charset="-122"/>
                <a:cs typeface="微软雅黑" panose="020B0503020204020204" charset="-122"/>
                <a:sym typeface="+mn-ea"/>
              </a:rPr>
              <a:t>内部结构示意图</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3499485" y="6147435"/>
            <a:ext cx="2308860" cy="368300"/>
          </a:xfrm>
          <a:prstGeom prst="rect">
            <a:avLst/>
          </a:prstGeom>
          <a:noFill/>
        </p:spPr>
        <p:txBody>
          <a:bodyPr wrap="square" rtlCol="0" anchor="t">
            <a:spAutoFit/>
          </a:bodyPr>
          <a:p>
            <a:r>
              <a:rPr lang="en-US" altLang="zh-CN">
                <a:latin typeface="微软雅黑" panose="020B0503020204020204" charset="-122"/>
                <a:ea typeface="微软雅黑" panose="020B0503020204020204" charset="-122"/>
                <a:cs typeface="微软雅黑" panose="020B0503020204020204" charset="-122"/>
                <a:sym typeface="+mn-ea"/>
              </a:rPr>
              <a:t>TL494</a:t>
            </a:r>
            <a:r>
              <a:rPr lang="zh-CN" altLang="en-US">
                <a:latin typeface="微软雅黑" panose="020B0503020204020204" charset="-122"/>
                <a:ea typeface="微软雅黑" panose="020B0503020204020204" charset="-122"/>
                <a:cs typeface="微软雅黑" panose="020B0503020204020204" charset="-122"/>
                <a:sym typeface="+mn-ea"/>
              </a:rPr>
              <a:t>芯片电气特性</a:t>
            </a:r>
            <a:endParaRPr lang="zh-CN" altLang="en-US">
              <a:latin typeface="微软雅黑" panose="020B0503020204020204" charset="-122"/>
              <a:ea typeface="微软雅黑" panose="020B0503020204020204" charset="-122"/>
              <a:cs typeface="微软雅黑" panose="020B0503020204020204" charset="-122"/>
              <a:sym typeface="+mn-ea"/>
            </a:endParaRPr>
          </a:p>
        </p:txBody>
      </p:sp>
    </p:spTree>
    <p:custDataLst>
      <p:tags r:id="rId5"/>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2</a:t>
            </a:r>
            <a:r>
              <a:rPr>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TL494</a:t>
            </a:r>
            <a:r>
              <a:rPr>
                <a:latin typeface="微软雅黑" panose="020B0503020204020204" charset="-122"/>
                <a:ea typeface="微软雅黑" panose="020B0503020204020204" charset="-122"/>
                <a:cs typeface="微软雅黑" panose="020B0503020204020204" charset="-122"/>
                <a:sym typeface="+mn-ea"/>
              </a:rPr>
              <a:t>芯片特性及使用</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4" name="标题"/>
          <p:cNvSpPr txBox="1"/>
          <p:nvPr>
            <p:custDataLst>
              <p:tags r:id="rId2"/>
            </p:custDataLst>
          </p:nvPr>
        </p:nvSpPr>
        <p:spPr>
          <a:xfrm>
            <a:off x="747395" y="1151890"/>
            <a:ext cx="4208780" cy="373380"/>
          </a:xfrm>
          <a:prstGeom prst="rect">
            <a:avLst/>
          </a:prstGeom>
          <a:noFill/>
        </p:spPr>
        <p:txBody>
          <a:bodyPr wrap="square" lIns="0" tIns="0" rIns="0" bIns="0" rtlCol="0" anchor="b">
            <a:normAutofit/>
          </a:bodyPr>
          <a:lstStyle/>
          <a:p>
            <a:r>
              <a:rPr lang="en-US" altLang="zh-CN" b="1" spc="300" dirty="0">
                <a:solidFill>
                  <a:schemeClr val="accent1"/>
                </a:solidFill>
                <a:latin typeface="微软雅黑" panose="020B0503020204020204" charset="-122"/>
                <a:ea typeface="微软雅黑" panose="020B0503020204020204" charset="-122"/>
                <a:cs typeface="微软雅黑" panose="020B0503020204020204" charset="-122"/>
              </a:rPr>
              <a:t>TL494</a:t>
            </a:r>
            <a:r>
              <a:rPr lang="zh-CN" altLang="en-US" b="1" spc="300" dirty="0">
                <a:solidFill>
                  <a:schemeClr val="accent1"/>
                </a:solidFill>
                <a:latin typeface="微软雅黑" panose="020B0503020204020204" charset="-122"/>
                <a:ea typeface="微软雅黑" panose="020B0503020204020204" charset="-122"/>
                <a:cs typeface="微软雅黑" panose="020B0503020204020204" charset="-122"/>
              </a:rPr>
              <a:t>设计思路</a:t>
            </a:r>
            <a:endParaRPr lang="zh-CN" altLang="en-US" b="1" spc="3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296545" y="1556385"/>
            <a:ext cx="5995670" cy="3412490"/>
          </a:xfrm>
          <a:prstGeom prst="rect">
            <a:avLst/>
          </a:prstGeom>
          <a:noFill/>
        </p:spPr>
        <p:txBody>
          <a:bodyPr wrap="square" rtlCol="0">
            <a:spAutoFit/>
          </a:bodyPr>
          <a:p>
            <a:pPr indent="457200" fontAlgn="auto">
              <a:lnSpc>
                <a:spcPct val="120000"/>
              </a:lnSpc>
            </a:pPr>
            <a:r>
              <a:rPr lang="zh-CN" altLang="en-US">
                <a:latin typeface="微软雅黑" panose="020B0503020204020204" charset="-122"/>
                <a:ea typeface="微软雅黑" panose="020B0503020204020204" charset="-122"/>
                <a:cs typeface="微软雅黑" panose="020B0503020204020204" charset="-122"/>
              </a:rPr>
              <a:t>需要测试的频率</a:t>
            </a: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波频率有</a:t>
            </a:r>
            <a:r>
              <a:rPr lang="en-US" altLang="zh-CN">
                <a:latin typeface="微软雅黑" panose="020B0503020204020204" charset="-122"/>
                <a:ea typeface="微软雅黑" panose="020B0503020204020204" charset="-122"/>
                <a:cs typeface="微软雅黑" panose="020B0503020204020204" charset="-122"/>
              </a:rPr>
              <a:t>5kHz</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10kHz</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15kHz</a:t>
            </a:r>
            <a:r>
              <a:rPr lang="zh-CN" altLang="en-US">
                <a:latin typeface="微软雅黑" panose="020B0503020204020204" charset="-122"/>
                <a:ea typeface="微软雅黑" panose="020B0503020204020204" charset="-122"/>
                <a:cs typeface="微软雅黑" panose="020B0503020204020204" charset="-122"/>
              </a:rPr>
              <a:t>，则</a:t>
            </a:r>
            <a:r>
              <a:rPr lang="en-US" altLang="zh-CN">
                <a:latin typeface="微软雅黑" panose="020B0503020204020204" charset="-122"/>
                <a:ea typeface="微软雅黑" panose="020B0503020204020204" charset="-122"/>
                <a:cs typeface="微软雅黑" panose="020B0503020204020204" charset="-122"/>
              </a:rPr>
              <a:t>C</a:t>
            </a:r>
            <a:r>
              <a:rPr lang="en-US" altLang="zh-CN" baseline="-25000">
                <a:latin typeface="微软雅黑" panose="020B0503020204020204" charset="-122"/>
                <a:ea typeface="微软雅黑" panose="020B0503020204020204" charset="-122"/>
                <a:cs typeface="微软雅黑" panose="020B0503020204020204" charset="-122"/>
              </a:rPr>
              <a:t>T</a:t>
            </a:r>
            <a:r>
              <a:rPr lang="zh-CN" altLang="en-US">
                <a:latin typeface="微软雅黑" panose="020B0503020204020204" charset="-122"/>
                <a:ea typeface="微软雅黑" panose="020B0503020204020204" charset="-122"/>
                <a:cs typeface="微软雅黑" panose="020B0503020204020204" charset="-122"/>
              </a:rPr>
              <a:t>采用</a:t>
            </a:r>
            <a:r>
              <a:rPr lang="en-US">
                <a:latin typeface="微软雅黑" panose="020B0503020204020204" charset="-122"/>
                <a:ea typeface="微软雅黑" panose="020B0503020204020204" charset="-122"/>
                <a:cs typeface="微软雅黑" panose="020B0503020204020204" charset="-122"/>
              </a:rPr>
              <a:t>103</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10nF</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R</a:t>
            </a:r>
            <a:r>
              <a:rPr lang="en-US" altLang="zh-CN" baseline="-25000">
                <a:latin typeface="微软雅黑" panose="020B0503020204020204" charset="-122"/>
                <a:ea typeface="微软雅黑" panose="020B0503020204020204" charset="-122"/>
                <a:cs typeface="微软雅黑" panose="020B0503020204020204" charset="-122"/>
              </a:rPr>
              <a:t>T</a:t>
            </a:r>
            <a:r>
              <a:rPr lang="zh-CN" altLang="en-US">
                <a:latin typeface="微软雅黑" panose="020B0503020204020204" charset="-122"/>
                <a:ea typeface="微软雅黑" panose="020B0503020204020204" charset="-122"/>
                <a:cs typeface="微软雅黑" panose="020B0503020204020204" charset="-122"/>
              </a:rPr>
              <a:t>采用</a:t>
            </a:r>
            <a:r>
              <a:rPr lang="en-US" altLang="zh-CN">
                <a:latin typeface="微软雅黑" panose="020B0503020204020204" charset="-122"/>
                <a:ea typeface="微软雅黑" panose="020B0503020204020204" charset="-122"/>
                <a:cs typeface="微软雅黑" panose="020B0503020204020204" charset="-122"/>
              </a:rPr>
              <a:t>20kΩ</a:t>
            </a:r>
            <a:r>
              <a:rPr lang="zh-CN" altLang="en-US">
                <a:latin typeface="微软雅黑" panose="020B0503020204020204" charset="-122"/>
                <a:ea typeface="微软雅黑" panose="020B0503020204020204" charset="-122"/>
                <a:cs typeface="微软雅黑" panose="020B0503020204020204" charset="-122"/>
              </a:rPr>
              <a:t>电位器，</a:t>
            </a:r>
            <a:r>
              <a:rPr lang="zh-CN" altLang="en-US">
                <a:latin typeface="微软雅黑" panose="020B0503020204020204" charset="-122"/>
                <a:ea typeface="微软雅黑" panose="020B0503020204020204" charset="-122"/>
                <a:cs typeface="微软雅黑" panose="020B0503020204020204" charset="-122"/>
              </a:rPr>
              <a:t>理论可调频率最低可达</a:t>
            </a:r>
            <a:r>
              <a:rPr lang="en-US" altLang="zh-CN">
                <a:latin typeface="微软雅黑" panose="020B0503020204020204" charset="-122"/>
                <a:ea typeface="微软雅黑" panose="020B0503020204020204" charset="-122"/>
                <a:cs typeface="微软雅黑" panose="020B0503020204020204" charset="-122"/>
              </a:rPr>
              <a:t>5</a:t>
            </a:r>
            <a:r>
              <a:rPr lang="en-US" altLang="zh-CN">
                <a:latin typeface="微软雅黑" panose="020B0503020204020204" charset="-122"/>
                <a:ea typeface="微软雅黑" panose="020B0503020204020204" charset="-122"/>
                <a:cs typeface="微软雅黑" panose="020B0503020204020204" charset="-122"/>
              </a:rPr>
              <a:t>kHz</a:t>
            </a:r>
            <a:r>
              <a:rPr lang="zh-CN" altLang="en-US">
                <a:latin typeface="微软雅黑" panose="020B0503020204020204" charset="-122"/>
                <a:ea typeface="微软雅黑" panose="020B0503020204020204" charset="-122"/>
                <a:cs typeface="微软雅黑" panose="020B0503020204020204" charset="-122"/>
              </a:rPr>
              <a:t>，符合要求。</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20000"/>
              </a:lnSpc>
            </a:pP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20000"/>
              </a:lnSpc>
            </a:pPr>
            <a:r>
              <a:rPr lang="zh-CN" altLang="en-US">
                <a:latin typeface="微软雅黑" panose="020B0503020204020204" charset="-122"/>
                <a:ea typeface="微软雅黑" panose="020B0503020204020204" charset="-122"/>
                <a:cs typeface="微软雅黑" panose="020B0503020204020204" charset="-122"/>
              </a:rPr>
              <a:t>利用死区时间比较器（右图中</a:t>
            </a:r>
            <a:r>
              <a:rPr lang="en-US" altLang="zh-CN">
                <a:latin typeface="微软雅黑" panose="020B0503020204020204" charset="-122"/>
                <a:ea typeface="微软雅黑" panose="020B0503020204020204" charset="-122"/>
                <a:cs typeface="微软雅黑" panose="020B0503020204020204" charset="-122"/>
              </a:rPr>
              <a:t>RP1</a:t>
            </a:r>
            <a:r>
              <a:rPr lang="zh-CN" altLang="en-US">
                <a:latin typeface="微软雅黑" panose="020B0503020204020204" charset="-122"/>
                <a:ea typeface="微软雅黑" panose="020B0503020204020204" charset="-122"/>
                <a:cs typeface="微软雅黑" panose="020B0503020204020204" charset="-122"/>
              </a:rPr>
              <a:t>），通过改变</a:t>
            </a:r>
            <a:r>
              <a:rPr lang="en-US" altLang="zh-CN">
                <a:latin typeface="微软雅黑" panose="020B0503020204020204" charset="-122"/>
                <a:ea typeface="微软雅黑" panose="020B0503020204020204" charset="-122"/>
                <a:cs typeface="微软雅黑" panose="020B0503020204020204" charset="-122"/>
              </a:rPr>
              <a:t>4</a:t>
            </a:r>
            <a:r>
              <a:rPr lang="zh-CN" altLang="en-US">
                <a:latin typeface="微软雅黑" panose="020B0503020204020204" charset="-122"/>
                <a:ea typeface="微软雅黑" panose="020B0503020204020204" charset="-122"/>
                <a:cs typeface="微软雅黑" panose="020B0503020204020204" charset="-122"/>
              </a:rPr>
              <a:t>引脚的电压来控制输出占空比，</a:t>
            </a:r>
            <a:r>
              <a:rPr lang="en-US" altLang="zh-CN">
                <a:latin typeface="微软雅黑" panose="020B0503020204020204" charset="-122"/>
                <a:ea typeface="微软雅黑" panose="020B0503020204020204" charset="-122"/>
                <a:cs typeface="微软雅黑" panose="020B0503020204020204" charset="-122"/>
              </a:rPr>
              <a:t>4</a:t>
            </a:r>
            <a:r>
              <a:rPr lang="zh-CN" altLang="en-US">
                <a:latin typeface="微软雅黑" panose="020B0503020204020204" charset="-122"/>
                <a:ea typeface="微软雅黑" panose="020B0503020204020204" charset="-122"/>
                <a:cs typeface="微软雅黑" panose="020B0503020204020204" charset="-122"/>
              </a:rPr>
              <a:t>脚电压越高，</a:t>
            </a:r>
            <a:r>
              <a:rPr lang="zh-CN" altLang="en-US">
                <a:latin typeface="微软雅黑" panose="020B0503020204020204" charset="-122"/>
                <a:ea typeface="微软雅黑" panose="020B0503020204020204" charset="-122"/>
                <a:cs typeface="微软雅黑" panose="020B0503020204020204" charset="-122"/>
                <a:sym typeface="+mn-ea"/>
              </a:rPr>
              <a:t>输出</a:t>
            </a:r>
            <a:r>
              <a:rPr lang="zh-CN" altLang="en-US">
                <a:latin typeface="微软雅黑" panose="020B0503020204020204" charset="-122"/>
                <a:ea typeface="微软雅黑" panose="020B0503020204020204" charset="-122"/>
                <a:cs typeface="微软雅黑" panose="020B0503020204020204" charset="-122"/>
              </a:rPr>
              <a:t>占空比越低。</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20000"/>
              </a:lnSpc>
            </a:pP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20000"/>
              </a:lnSpc>
            </a:pPr>
            <a:r>
              <a:rPr lang="en-US" altLang="zh-CN">
                <a:latin typeface="微软雅黑" panose="020B0503020204020204" charset="-122"/>
                <a:ea typeface="微软雅黑" panose="020B0503020204020204" charset="-122"/>
                <a:cs typeface="微软雅黑" panose="020B0503020204020204" charset="-122"/>
              </a:rPr>
              <a:t>TL494</a:t>
            </a:r>
            <a:r>
              <a:rPr lang="zh-CN" altLang="en-US">
                <a:latin typeface="微软雅黑" panose="020B0503020204020204" charset="-122"/>
                <a:ea typeface="微软雅黑" panose="020B0503020204020204" charset="-122"/>
                <a:cs typeface="微软雅黑" panose="020B0503020204020204" charset="-122"/>
              </a:rPr>
              <a:t>的两个输出</a:t>
            </a:r>
            <a:r>
              <a:rPr lang="zh-CN" altLang="en-US">
                <a:latin typeface="微软雅黑" panose="020B0503020204020204" charset="-122"/>
                <a:ea typeface="微软雅黑" panose="020B0503020204020204" charset="-122"/>
                <a:cs typeface="微软雅黑" panose="020B0503020204020204" charset="-122"/>
              </a:rPr>
              <a:t>晶体管分别接成共射和共集配置，生成两路反相</a:t>
            </a: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信号，分别输出给</a:t>
            </a:r>
            <a:r>
              <a:rPr lang="en-US" altLang="zh-CN">
                <a:latin typeface="微软雅黑" panose="020B0503020204020204" charset="-122"/>
                <a:ea typeface="微软雅黑" panose="020B0503020204020204" charset="-122"/>
                <a:cs typeface="微软雅黑" panose="020B0503020204020204" charset="-122"/>
              </a:rPr>
              <a:t>L298N</a:t>
            </a:r>
            <a:r>
              <a:rPr lang="zh-CN" altLang="en-US">
                <a:latin typeface="微软雅黑" panose="020B0503020204020204" charset="-122"/>
                <a:ea typeface="微软雅黑" panose="020B0503020204020204" charset="-122"/>
                <a:cs typeface="微软雅黑" panose="020B0503020204020204" charset="-122"/>
              </a:rPr>
              <a:t>的</a:t>
            </a:r>
            <a:r>
              <a:rPr lang="en-US" altLang="zh-CN">
                <a:latin typeface="微软雅黑" panose="020B0503020204020204" charset="-122"/>
                <a:ea typeface="微软雅黑" panose="020B0503020204020204" charset="-122"/>
                <a:cs typeface="微软雅黑" panose="020B0503020204020204" charset="-122"/>
              </a:rPr>
              <a:t>INA</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INB</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标题"/>
          <p:cNvSpPr txBox="1"/>
          <p:nvPr>
            <p:custDataLst>
              <p:tags r:id="rId3"/>
            </p:custDataLst>
          </p:nvPr>
        </p:nvSpPr>
        <p:spPr>
          <a:xfrm>
            <a:off x="6428105" y="1204595"/>
            <a:ext cx="4208780" cy="373380"/>
          </a:xfrm>
          <a:prstGeom prst="rect">
            <a:avLst/>
          </a:prstGeom>
          <a:noFill/>
        </p:spPr>
        <p:txBody>
          <a:bodyPr wrap="square" lIns="0" tIns="0" rIns="0" bIns="0" rtlCol="0" anchor="b">
            <a:normAutofit/>
          </a:bodyPr>
          <a:p>
            <a:r>
              <a:rPr lang="en-US" altLang="zh-CN" b="1" spc="300" dirty="0">
                <a:solidFill>
                  <a:schemeClr val="accent1"/>
                </a:solidFill>
                <a:latin typeface="微软雅黑" panose="020B0503020204020204" charset="-122"/>
                <a:ea typeface="微软雅黑" panose="020B0503020204020204" charset="-122"/>
                <a:cs typeface="微软雅黑" panose="020B0503020204020204" charset="-122"/>
              </a:rPr>
              <a:t>TL494</a:t>
            </a:r>
            <a:r>
              <a:rPr lang="zh-CN" altLang="en-US" b="1" spc="300" dirty="0">
                <a:solidFill>
                  <a:schemeClr val="accent1"/>
                </a:solidFill>
                <a:latin typeface="微软雅黑" panose="020B0503020204020204" charset="-122"/>
                <a:ea typeface="微软雅黑" panose="020B0503020204020204" charset="-122"/>
                <a:cs typeface="微软雅黑" panose="020B0503020204020204" charset="-122"/>
              </a:rPr>
              <a:t>芯片引脚接线</a:t>
            </a:r>
            <a:r>
              <a:rPr lang="zh-CN" altLang="en-US" b="1" spc="300" dirty="0">
                <a:solidFill>
                  <a:schemeClr val="accent1"/>
                </a:solidFill>
                <a:latin typeface="微软雅黑" panose="020B0503020204020204" charset="-122"/>
                <a:ea typeface="微软雅黑" panose="020B0503020204020204" charset="-122"/>
                <a:cs typeface="微软雅黑" panose="020B0503020204020204" charset="-122"/>
              </a:rPr>
              <a:t>图</a:t>
            </a:r>
            <a:endParaRPr lang="zh-CN" altLang="en-US" b="1" spc="300" dirty="0">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12" name="图片 3" descr="IMG_256"/>
          <p:cNvPicPr>
            <a:picLocks noChangeAspect="1"/>
          </p:cNvPicPr>
          <p:nvPr/>
        </p:nvPicPr>
        <p:blipFill>
          <a:blip r:embed="rId4"/>
          <a:srcRect r="4322" b="9012"/>
          <a:stretch>
            <a:fillRect/>
          </a:stretch>
        </p:blipFill>
        <p:spPr>
          <a:xfrm>
            <a:off x="6428105" y="1703070"/>
            <a:ext cx="4563745" cy="3177540"/>
          </a:xfrm>
          <a:prstGeom prst="rect">
            <a:avLst/>
          </a:prstGeom>
          <a:noFill/>
          <a:ln w="9525">
            <a:noFill/>
          </a:ln>
        </p:spPr>
      </p:pic>
      <p:pic>
        <p:nvPicPr>
          <p:cNvPr id="3" name="图片 2"/>
          <p:cNvPicPr>
            <a:picLocks noChangeAspect="1"/>
          </p:cNvPicPr>
          <p:nvPr/>
        </p:nvPicPr>
        <p:blipFill>
          <a:blip r:embed="rId5"/>
          <a:stretch>
            <a:fillRect/>
          </a:stretch>
        </p:blipFill>
        <p:spPr>
          <a:xfrm>
            <a:off x="7509510" y="5058410"/>
            <a:ext cx="2853690" cy="1558925"/>
          </a:xfrm>
          <a:prstGeom prst="rect">
            <a:avLst/>
          </a:prstGeom>
        </p:spPr>
      </p:pic>
      <p:sp>
        <p:nvSpPr>
          <p:cNvPr id="6" name="文本框 5"/>
          <p:cNvSpPr txBox="1"/>
          <p:nvPr/>
        </p:nvSpPr>
        <p:spPr>
          <a:xfrm>
            <a:off x="10363200" y="5184140"/>
            <a:ext cx="804545" cy="64516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共射</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接法</a:t>
            </a:r>
            <a:endParaRPr lang="zh-CN" altLang="en-US">
              <a:latin typeface="微软雅黑" panose="020B0503020204020204" charset="-122"/>
              <a:ea typeface="微软雅黑" panose="020B0503020204020204" charset="-122"/>
            </a:endParaRPr>
          </a:p>
        </p:txBody>
      </p:sp>
      <p:sp>
        <p:nvSpPr>
          <p:cNvPr id="7" name="文本框 6"/>
          <p:cNvSpPr txBox="1"/>
          <p:nvPr/>
        </p:nvSpPr>
        <p:spPr>
          <a:xfrm>
            <a:off x="6832600" y="5642610"/>
            <a:ext cx="713740" cy="64516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sym typeface="+mn-ea"/>
              </a:rPr>
              <a:t>共集</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接法</a:t>
            </a:r>
            <a:endParaRPr lang="zh-CN" altLang="en-US">
              <a:latin typeface="微软雅黑" panose="020B0503020204020204" charset="-122"/>
              <a:ea typeface="微软雅黑" panose="020B0503020204020204" charset="-122"/>
              <a:sym typeface="+mn-ea"/>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rPr>
              <a:t>3</a:t>
            </a:r>
            <a:r>
              <a:rPr>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TL494</a:t>
            </a:r>
            <a:r>
              <a:rPr>
                <a:latin typeface="微软雅黑" panose="020B0503020204020204" charset="-122"/>
                <a:ea typeface="微软雅黑" panose="020B0503020204020204" charset="-122"/>
                <a:cs typeface="微软雅黑" panose="020B0503020204020204" charset="-122"/>
              </a:rPr>
              <a:t>及其周边电路仿真</a:t>
            </a:r>
            <a:endParaRPr>
              <a:latin typeface="微软雅黑" panose="020B0503020204020204" charset="-122"/>
              <a:ea typeface="微软雅黑" panose="020B0503020204020204" charset="-122"/>
              <a:cs typeface="微软雅黑" panose="020B0503020204020204" charset="-122"/>
            </a:endParaRPr>
          </a:p>
        </p:txBody>
      </p:sp>
      <p:pic>
        <p:nvPicPr>
          <p:cNvPr id="16" name="图片 13" descr="IMG_256"/>
          <p:cNvPicPr>
            <a:picLocks noChangeAspect="1"/>
          </p:cNvPicPr>
          <p:nvPr/>
        </p:nvPicPr>
        <p:blipFill>
          <a:blip r:embed="rId2"/>
          <a:srcRect r="4975"/>
          <a:stretch>
            <a:fillRect/>
          </a:stretch>
        </p:blipFill>
        <p:spPr>
          <a:xfrm>
            <a:off x="2117090" y="1308735"/>
            <a:ext cx="4225290" cy="2227580"/>
          </a:xfrm>
          <a:prstGeom prst="rect">
            <a:avLst/>
          </a:prstGeom>
          <a:noFill/>
          <a:ln w="9525">
            <a:noFill/>
          </a:ln>
        </p:spPr>
      </p:pic>
      <p:sp>
        <p:nvSpPr>
          <p:cNvPr id="2" name="文本框 1"/>
          <p:cNvSpPr txBox="1"/>
          <p:nvPr/>
        </p:nvSpPr>
        <p:spPr>
          <a:xfrm>
            <a:off x="695960" y="1250950"/>
            <a:ext cx="365887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仿真电路图</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695960" y="3764280"/>
            <a:ext cx="128460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仿真结果</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p:txBody>
      </p:sp>
      <p:pic>
        <p:nvPicPr>
          <p:cNvPr id="17" name="图片 14" descr="IMG_256"/>
          <p:cNvPicPr>
            <a:picLocks noChangeAspect="1"/>
          </p:cNvPicPr>
          <p:nvPr/>
        </p:nvPicPr>
        <p:blipFill>
          <a:blip r:embed="rId3"/>
          <a:stretch>
            <a:fillRect/>
          </a:stretch>
        </p:blipFill>
        <p:spPr>
          <a:xfrm>
            <a:off x="755015" y="4473575"/>
            <a:ext cx="3600000" cy="2241415"/>
          </a:xfrm>
          <a:prstGeom prst="rect">
            <a:avLst/>
          </a:prstGeom>
          <a:noFill/>
          <a:ln w="9525">
            <a:noFill/>
          </a:ln>
        </p:spPr>
      </p:pic>
      <p:pic>
        <p:nvPicPr>
          <p:cNvPr id="18" name="图片 15" descr="IMG_256"/>
          <p:cNvPicPr>
            <a:picLocks noChangeAspect="1"/>
          </p:cNvPicPr>
          <p:nvPr/>
        </p:nvPicPr>
        <p:blipFill>
          <a:blip r:embed="rId4"/>
          <a:stretch>
            <a:fillRect/>
          </a:stretch>
        </p:blipFill>
        <p:spPr>
          <a:xfrm>
            <a:off x="4515485" y="4473575"/>
            <a:ext cx="3600000" cy="2224978"/>
          </a:xfrm>
          <a:prstGeom prst="rect">
            <a:avLst/>
          </a:prstGeom>
          <a:noFill/>
          <a:ln w="9525">
            <a:noFill/>
          </a:ln>
        </p:spPr>
      </p:pic>
      <p:sp>
        <p:nvSpPr>
          <p:cNvPr id="6" name="文本框 5"/>
          <p:cNvSpPr txBox="1"/>
          <p:nvPr/>
        </p:nvSpPr>
        <p:spPr>
          <a:xfrm>
            <a:off x="842645" y="4132580"/>
            <a:ext cx="795655"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rPr>
              <a:t>5kHz</a:t>
            </a:r>
            <a:endParaRPr lang="en-US" altLang="zh-CN">
              <a:latin typeface="微软雅黑" panose="020B0503020204020204" charset="-122"/>
              <a:ea typeface="微软雅黑" panose="020B0503020204020204" charset="-122"/>
            </a:endParaRPr>
          </a:p>
        </p:txBody>
      </p:sp>
      <p:sp>
        <p:nvSpPr>
          <p:cNvPr id="9" name="文本框 8"/>
          <p:cNvSpPr txBox="1"/>
          <p:nvPr/>
        </p:nvSpPr>
        <p:spPr>
          <a:xfrm>
            <a:off x="4515485" y="4132580"/>
            <a:ext cx="1110615"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rPr>
              <a:t>10kHz</a:t>
            </a:r>
            <a:endParaRPr lang="en-US" altLang="zh-CN">
              <a:latin typeface="微软雅黑" panose="020B0503020204020204" charset="-122"/>
              <a:ea typeface="微软雅黑" panose="020B0503020204020204" charset="-122"/>
            </a:endParaRPr>
          </a:p>
        </p:txBody>
      </p:sp>
      <p:pic>
        <p:nvPicPr>
          <p:cNvPr id="19" name="图片 16" descr="IMG_256"/>
          <p:cNvPicPr>
            <a:picLocks noChangeAspect="1"/>
          </p:cNvPicPr>
          <p:nvPr/>
        </p:nvPicPr>
        <p:blipFill>
          <a:blip r:embed="rId5"/>
          <a:stretch>
            <a:fillRect/>
          </a:stretch>
        </p:blipFill>
        <p:spPr>
          <a:xfrm>
            <a:off x="8275955" y="4485005"/>
            <a:ext cx="3600000" cy="2230330"/>
          </a:xfrm>
          <a:prstGeom prst="rect">
            <a:avLst/>
          </a:prstGeom>
          <a:noFill/>
          <a:ln w="9525">
            <a:noFill/>
          </a:ln>
        </p:spPr>
      </p:pic>
      <p:sp>
        <p:nvSpPr>
          <p:cNvPr id="10" name="文本框 9"/>
          <p:cNvSpPr txBox="1"/>
          <p:nvPr/>
        </p:nvSpPr>
        <p:spPr>
          <a:xfrm>
            <a:off x="8275955" y="4132580"/>
            <a:ext cx="868680"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rPr>
              <a:t>15kHz</a:t>
            </a:r>
            <a:endParaRPr lang="en-US" altLang="zh-CN">
              <a:latin typeface="微软雅黑" panose="020B0503020204020204" charset="-122"/>
              <a:ea typeface="微软雅黑" panose="020B0503020204020204" charset="-122"/>
            </a:endParaRPr>
          </a:p>
        </p:txBody>
      </p:sp>
      <p:pic>
        <p:nvPicPr>
          <p:cNvPr id="4" name="图片 1" descr="IMG_20241121_154432"/>
          <p:cNvPicPr>
            <a:picLocks noChangeAspect="1"/>
          </p:cNvPicPr>
          <p:nvPr/>
        </p:nvPicPr>
        <p:blipFill>
          <a:blip r:embed="rId6"/>
          <a:srcRect t="3628" r="16820" b="9105"/>
          <a:stretch>
            <a:fillRect/>
          </a:stretch>
        </p:blipFill>
        <p:spPr>
          <a:xfrm>
            <a:off x="7828598" y="1299528"/>
            <a:ext cx="3600000" cy="2832653"/>
          </a:xfrm>
          <a:prstGeom prst="rect">
            <a:avLst/>
          </a:prstGeom>
        </p:spPr>
      </p:pic>
      <p:sp>
        <p:nvSpPr>
          <p:cNvPr id="7" name="文本框 6"/>
          <p:cNvSpPr txBox="1"/>
          <p:nvPr/>
        </p:nvSpPr>
        <p:spPr>
          <a:xfrm>
            <a:off x="7799070" y="930910"/>
            <a:ext cx="365887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实际电路图</a:t>
            </a:r>
            <a:r>
              <a:rPr lang="en-US" alt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p:txBody>
      </p:sp>
    </p:spTree>
    <p:custDataLst>
      <p:tags r:id="rId7"/>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rPr>
              <a:t>4</a:t>
            </a:r>
            <a:r>
              <a:rPr>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PWM</a:t>
            </a:r>
            <a:r>
              <a:rPr>
                <a:latin typeface="微软雅黑" panose="020B0503020204020204" charset="-122"/>
                <a:ea typeface="微软雅黑" panose="020B0503020204020204" charset="-122"/>
                <a:cs typeface="微软雅黑" panose="020B0503020204020204" charset="-122"/>
              </a:rPr>
              <a:t>生成电路焊接及信号生成</a:t>
            </a:r>
            <a:r>
              <a:rPr>
                <a:latin typeface="微软雅黑" panose="020B0503020204020204" charset="-122"/>
                <a:ea typeface="微软雅黑" panose="020B0503020204020204" charset="-122"/>
                <a:cs typeface="微软雅黑" panose="020B0503020204020204" charset="-122"/>
              </a:rPr>
              <a:t>调试</a:t>
            </a:r>
            <a:endParaRPr>
              <a:latin typeface="微软雅黑" panose="020B0503020204020204" charset="-122"/>
              <a:ea typeface="微软雅黑" panose="020B0503020204020204" charset="-122"/>
              <a:cs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2" name="图片 6" descr="SDS2202X Plus_PNG_2"/>
          <p:cNvPicPr>
            <a:picLocks noChangeAspect="1"/>
          </p:cNvPicPr>
          <p:nvPr/>
        </p:nvPicPr>
        <p:blipFill>
          <a:blip r:embed="rId3"/>
          <a:stretch>
            <a:fillRect/>
          </a:stretch>
        </p:blipFill>
        <p:spPr>
          <a:xfrm>
            <a:off x="429895" y="2157095"/>
            <a:ext cx="3600000" cy="2109829"/>
          </a:xfrm>
          <a:prstGeom prst="rect">
            <a:avLst/>
          </a:prstGeom>
        </p:spPr>
      </p:pic>
      <p:pic>
        <p:nvPicPr>
          <p:cNvPr id="9" name="图片 7" descr="SDS2202X Plus_PNG_1"/>
          <p:cNvPicPr>
            <a:picLocks noChangeAspect="1"/>
          </p:cNvPicPr>
          <p:nvPr/>
        </p:nvPicPr>
        <p:blipFill>
          <a:blip r:embed="rId4"/>
          <a:stretch>
            <a:fillRect/>
          </a:stretch>
        </p:blipFill>
        <p:spPr>
          <a:xfrm>
            <a:off x="4149725" y="2150110"/>
            <a:ext cx="3600000" cy="2109230"/>
          </a:xfrm>
          <a:prstGeom prst="rect">
            <a:avLst/>
          </a:prstGeom>
        </p:spPr>
      </p:pic>
      <p:pic>
        <p:nvPicPr>
          <p:cNvPr id="10" name="图片 5" descr="SDS2202X Plus_PNG_3"/>
          <p:cNvPicPr>
            <a:picLocks noChangeAspect="1"/>
          </p:cNvPicPr>
          <p:nvPr/>
        </p:nvPicPr>
        <p:blipFill>
          <a:blip r:embed="rId5"/>
          <a:stretch>
            <a:fillRect/>
          </a:stretch>
        </p:blipFill>
        <p:spPr>
          <a:xfrm>
            <a:off x="7869555" y="2150110"/>
            <a:ext cx="3600000" cy="2109151"/>
          </a:xfrm>
          <a:prstGeom prst="rect">
            <a:avLst/>
          </a:prstGeom>
        </p:spPr>
      </p:pic>
      <p:sp>
        <p:nvSpPr>
          <p:cNvPr id="11" name="文本框 10"/>
          <p:cNvSpPr txBox="1"/>
          <p:nvPr/>
        </p:nvSpPr>
        <p:spPr>
          <a:xfrm>
            <a:off x="429895" y="1793875"/>
            <a:ext cx="6432550" cy="356870"/>
          </a:xfrm>
          <a:prstGeom prst="rect">
            <a:avLst/>
          </a:prstGeom>
          <a:noFill/>
        </p:spPr>
        <p:txBody>
          <a:bodyPr wrap="square" rtlCol="0">
            <a:noAutofit/>
          </a:bodyPr>
          <a:p>
            <a:r>
              <a:rPr lang="en-US" altLang="zh-CN">
                <a:latin typeface="微软雅黑" panose="020B0503020204020204" charset="-122"/>
                <a:ea typeface="微软雅黑" panose="020B0503020204020204" charset="-122"/>
                <a:cs typeface="微软雅黑" panose="020B0503020204020204" charset="-122"/>
              </a:rPr>
              <a:t>20%</a:t>
            </a:r>
            <a:r>
              <a:rPr lang="zh-CN" altLang="en-US">
                <a:latin typeface="微软雅黑" panose="020B0503020204020204" charset="-122"/>
                <a:ea typeface="微软雅黑" panose="020B0503020204020204" charset="-122"/>
                <a:cs typeface="微软雅黑" panose="020B0503020204020204" charset="-122"/>
              </a:rPr>
              <a:t>占空比下</a:t>
            </a:r>
            <a:r>
              <a:rPr lang="en-US" altLang="zh-CN">
                <a:latin typeface="微软雅黑" panose="020B0503020204020204" charset="-122"/>
                <a:ea typeface="微软雅黑" panose="020B0503020204020204" charset="-122"/>
                <a:cs typeface="微软雅黑" panose="020B0503020204020204" charset="-122"/>
              </a:rPr>
              <a:t>5kHz</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10</a:t>
            </a:r>
            <a:r>
              <a:rPr lang="en-US" altLang="zh-CN">
                <a:latin typeface="微软雅黑" panose="020B0503020204020204" charset="-122"/>
                <a:ea typeface="微软雅黑" panose="020B0503020204020204" charset="-122"/>
                <a:cs typeface="微软雅黑" panose="020B0503020204020204" charset="-122"/>
                <a:sym typeface="+mn-ea"/>
              </a:rPr>
              <a:t>kHz</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15</a:t>
            </a:r>
            <a:r>
              <a:rPr lang="en-US" altLang="zh-CN">
                <a:latin typeface="微软雅黑" panose="020B0503020204020204" charset="-122"/>
                <a:ea typeface="微软雅黑" panose="020B0503020204020204" charset="-122"/>
                <a:cs typeface="微软雅黑" panose="020B0503020204020204" charset="-122"/>
                <a:sym typeface="+mn-ea"/>
              </a:rPr>
              <a:t>kHz</a:t>
            </a:r>
            <a:r>
              <a:rPr lang="zh-CN" altLang="en-US">
                <a:latin typeface="微软雅黑" panose="020B0503020204020204" charset="-122"/>
                <a:ea typeface="微软雅黑" panose="020B0503020204020204" charset="-122"/>
                <a:cs typeface="微软雅黑" panose="020B0503020204020204" charset="-122"/>
              </a:rPr>
              <a:t>的</a:t>
            </a: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波形</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2" name="图片 8" descr="SDS2202X Plus_PNG_4"/>
          <p:cNvPicPr>
            <a:picLocks noChangeAspect="1"/>
          </p:cNvPicPr>
          <p:nvPr/>
        </p:nvPicPr>
        <p:blipFill>
          <a:blip r:embed="rId6"/>
          <a:stretch>
            <a:fillRect/>
          </a:stretch>
        </p:blipFill>
        <p:spPr>
          <a:xfrm>
            <a:off x="429895" y="4591685"/>
            <a:ext cx="3600000" cy="2109770"/>
          </a:xfrm>
          <a:prstGeom prst="rect">
            <a:avLst/>
          </a:prstGeom>
        </p:spPr>
      </p:pic>
      <p:pic>
        <p:nvPicPr>
          <p:cNvPr id="13" name="图片 10" descr="SDS2202X Plus_PNG_5"/>
          <p:cNvPicPr>
            <a:picLocks noChangeAspect="1"/>
          </p:cNvPicPr>
          <p:nvPr/>
        </p:nvPicPr>
        <p:blipFill>
          <a:blip r:embed="rId7"/>
          <a:stretch>
            <a:fillRect/>
          </a:stretch>
        </p:blipFill>
        <p:spPr>
          <a:xfrm>
            <a:off x="4149725" y="4591050"/>
            <a:ext cx="3600000" cy="2109501"/>
          </a:xfrm>
          <a:prstGeom prst="rect">
            <a:avLst/>
          </a:prstGeom>
        </p:spPr>
      </p:pic>
      <p:pic>
        <p:nvPicPr>
          <p:cNvPr id="14" name="图片 9" descr="SDS2202X Plus_PNG_6"/>
          <p:cNvPicPr>
            <a:picLocks noChangeAspect="1"/>
          </p:cNvPicPr>
          <p:nvPr/>
        </p:nvPicPr>
        <p:blipFill>
          <a:blip r:embed="rId8"/>
          <a:stretch>
            <a:fillRect/>
          </a:stretch>
        </p:blipFill>
        <p:spPr>
          <a:xfrm>
            <a:off x="7891145" y="4590415"/>
            <a:ext cx="3600000" cy="2109851"/>
          </a:xfrm>
          <a:prstGeom prst="rect">
            <a:avLst/>
          </a:prstGeom>
        </p:spPr>
      </p:pic>
      <p:sp>
        <p:nvSpPr>
          <p:cNvPr id="15" name="文本框 14"/>
          <p:cNvSpPr txBox="1"/>
          <p:nvPr/>
        </p:nvSpPr>
        <p:spPr>
          <a:xfrm>
            <a:off x="309245" y="4274820"/>
            <a:ext cx="9335135"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cs typeface="微软雅黑" panose="020B0503020204020204" charset="-122"/>
              </a:rPr>
              <a:t>15</a:t>
            </a:r>
            <a:r>
              <a:rPr lang="en-US" altLang="zh-CN">
                <a:latin typeface="微软雅黑" panose="020B0503020204020204" charset="-122"/>
                <a:ea typeface="微软雅黑" panose="020B0503020204020204" charset="-122"/>
                <a:cs typeface="微软雅黑" panose="020B0503020204020204" charset="-122"/>
                <a:sym typeface="+mn-ea"/>
              </a:rPr>
              <a:t>kHz</a:t>
            </a:r>
            <a:r>
              <a:rPr lang="zh-CN" altLang="en-US">
                <a:latin typeface="微软雅黑" panose="020B0503020204020204" charset="-122"/>
                <a:ea typeface="微软雅黑" panose="020B0503020204020204" charset="-122"/>
                <a:cs typeface="微软雅黑" panose="020B0503020204020204" charset="-122"/>
              </a:rPr>
              <a:t>下</a:t>
            </a:r>
            <a:r>
              <a:rPr lang="en-US" altLang="zh-CN">
                <a:latin typeface="微软雅黑" panose="020B0503020204020204" charset="-122"/>
                <a:ea typeface="微软雅黑" panose="020B0503020204020204" charset="-122"/>
                <a:cs typeface="微软雅黑" panose="020B0503020204020204" charset="-122"/>
              </a:rPr>
              <a:t>20%</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50%</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80%</a:t>
            </a:r>
            <a:r>
              <a:rPr lang="zh-CN" altLang="en-US">
                <a:latin typeface="微软雅黑" panose="020B0503020204020204" charset="-122"/>
                <a:ea typeface="微软雅黑" panose="020B0503020204020204" charset="-122"/>
                <a:cs typeface="微软雅黑" panose="020B0503020204020204" charset="-122"/>
              </a:rPr>
              <a:t>占空比的</a:t>
            </a:r>
            <a:r>
              <a:rPr lang="en-US" altLang="zh-CN">
                <a:latin typeface="微软雅黑" panose="020B0503020204020204" charset="-122"/>
                <a:ea typeface="微软雅黑" panose="020B0503020204020204" charset="-122"/>
                <a:cs typeface="微软雅黑" panose="020B0503020204020204" charset="-122"/>
                <a:sym typeface="+mn-ea"/>
              </a:rPr>
              <a:t>PWM</a:t>
            </a:r>
            <a:r>
              <a:rPr lang="zh-CN" altLang="en-US">
                <a:latin typeface="微软雅黑" panose="020B0503020204020204" charset="-122"/>
                <a:ea typeface="微软雅黑" panose="020B0503020204020204" charset="-122"/>
                <a:cs typeface="微软雅黑" panose="020B0503020204020204" charset="-122"/>
                <a:sym typeface="+mn-ea"/>
              </a:rPr>
              <a:t>波形</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647065" y="1080135"/>
            <a:ext cx="10843895" cy="64516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cs typeface="微软雅黑" panose="020B0503020204020204" charset="-122"/>
                <a:sym typeface="+mn-ea"/>
              </a:rPr>
              <a:t>信号生成调试：</a:t>
            </a:r>
            <a:endParaRPr lang="zh-CN" altLang="en-US">
              <a:latin typeface="微软雅黑" panose="020B0503020204020204" charset="-122"/>
              <a:ea typeface="微软雅黑" panose="020B0503020204020204" charset="-122"/>
              <a:cs typeface="微软雅黑" panose="020B0503020204020204" charset="-122"/>
            </a:endParaRPr>
          </a:p>
          <a:p>
            <a:pPr indent="457200"/>
            <a:r>
              <a:rPr lang="zh-CN" altLang="en-US">
                <a:latin typeface="微软雅黑" panose="020B0503020204020204" charset="-122"/>
                <a:ea typeface="微软雅黑" panose="020B0503020204020204" charset="-122"/>
                <a:cs typeface="微软雅黑" panose="020B0503020204020204" charset="-122"/>
                <a:sym typeface="+mn-ea"/>
              </a:rPr>
              <a:t>调节电位器来调节</a:t>
            </a:r>
            <a:r>
              <a:rPr lang="en-US" altLang="zh-CN">
                <a:latin typeface="微软雅黑" panose="020B0503020204020204" charset="-122"/>
                <a:ea typeface="微软雅黑" panose="020B0503020204020204" charset="-122"/>
                <a:cs typeface="微软雅黑" panose="020B0503020204020204" charset="-122"/>
                <a:sym typeface="+mn-ea"/>
              </a:rPr>
              <a:t>TL494</a:t>
            </a:r>
            <a:r>
              <a:rPr lang="zh-CN" altLang="en-US">
                <a:latin typeface="微软雅黑" panose="020B0503020204020204" charset="-122"/>
                <a:ea typeface="微软雅黑" panose="020B0503020204020204" charset="-122"/>
                <a:cs typeface="微软雅黑" panose="020B0503020204020204" charset="-122"/>
                <a:sym typeface="+mn-ea"/>
              </a:rPr>
              <a:t>芯片</a:t>
            </a:r>
            <a:r>
              <a:rPr lang="en-US" altLang="zh-CN">
                <a:latin typeface="微软雅黑" panose="020B0503020204020204" charset="-122"/>
                <a:ea typeface="微软雅黑" panose="020B0503020204020204" charset="-122"/>
                <a:cs typeface="微软雅黑" panose="020B0503020204020204" charset="-122"/>
                <a:sym typeface="+mn-ea"/>
              </a:rPr>
              <a:t>4</a:t>
            </a:r>
            <a:r>
              <a:rPr lang="zh-CN" altLang="en-US">
                <a:latin typeface="微软雅黑" panose="020B0503020204020204" charset="-122"/>
                <a:ea typeface="微软雅黑" panose="020B0503020204020204" charset="-122"/>
                <a:cs typeface="微软雅黑" panose="020B0503020204020204" charset="-122"/>
                <a:sym typeface="+mn-ea"/>
              </a:rPr>
              <a:t>管脚电压，改变输出的</a:t>
            </a:r>
            <a:r>
              <a:rPr lang="en-US" altLang="zh-CN">
                <a:latin typeface="微软雅黑" panose="020B0503020204020204" charset="-122"/>
                <a:ea typeface="微软雅黑" panose="020B0503020204020204" charset="-122"/>
                <a:cs typeface="微软雅黑" panose="020B0503020204020204" charset="-122"/>
                <a:sym typeface="+mn-ea"/>
              </a:rPr>
              <a:t>PWM</a:t>
            </a:r>
            <a:r>
              <a:rPr lang="zh-CN" altLang="en-US">
                <a:latin typeface="微软雅黑" panose="020B0503020204020204" charset="-122"/>
                <a:ea typeface="微软雅黑" panose="020B0503020204020204" charset="-122"/>
                <a:cs typeface="微软雅黑" panose="020B0503020204020204" charset="-122"/>
                <a:sym typeface="+mn-ea"/>
              </a:rPr>
              <a:t>频率与占空比，记录波形。</a:t>
            </a: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9"/>
          <a:stretch>
            <a:fillRect/>
          </a:stretch>
        </p:blipFill>
        <p:spPr>
          <a:xfrm>
            <a:off x="10187940" y="219075"/>
            <a:ext cx="1303020" cy="1847850"/>
          </a:xfrm>
          <a:prstGeom prst="rect">
            <a:avLst/>
          </a:prstGeom>
        </p:spPr>
      </p:pic>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rPr>
              <a:t>5</a:t>
            </a:r>
            <a:r>
              <a:rPr>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L298</a:t>
            </a:r>
            <a:r>
              <a:rPr>
                <a:latin typeface="微软雅黑" panose="020B0503020204020204" charset="-122"/>
                <a:ea typeface="微软雅黑" panose="020B0503020204020204" charset="-122"/>
                <a:cs typeface="微软雅黑" panose="020B0503020204020204" charset="-122"/>
              </a:rPr>
              <a:t>特性及</a:t>
            </a:r>
            <a:r>
              <a:rPr>
                <a:latin typeface="微软雅黑" panose="020B0503020204020204" charset="-122"/>
                <a:ea typeface="微软雅黑" panose="020B0503020204020204" charset="-122"/>
                <a:cs typeface="微软雅黑" panose="020B0503020204020204" charset="-122"/>
              </a:rPr>
              <a:t>使用</a:t>
            </a:r>
            <a:endParaRPr>
              <a:latin typeface="微软雅黑" panose="020B0503020204020204" charset="-122"/>
              <a:ea typeface="微软雅黑" panose="020B0503020204020204" charset="-122"/>
              <a:cs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文本框 3"/>
          <p:cNvSpPr txBox="1"/>
          <p:nvPr/>
        </p:nvSpPr>
        <p:spPr>
          <a:xfrm>
            <a:off x="469900" y="2621915"/>
            <a:ext cx="5848985" cy="3969385"/>
          </a:xfrm>
          <a:prstGeom prst="rect">
            <a:avLst/>
          </a:prstGeom>
          <a:noFill/>
        </p:spPr>
        <p:txBody>
          <a:bodyPr wrap="square" rtlCol="0">
            <a:spAutoFit/>
          </a:bodyPr>
          <a:p>
            <a:pPr indent="457200"/>
            <a:r>
              <a:rPr lang="en-US" altLang="zh-CN"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L298</a:t>
            </a:r>
            <a:r>
              <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主要工作特性：</a:t>
            </a:r>
            <a:endParaRPr lang="zh-CN" altLang="en-US">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a:p>
            <a:pPr indent="457200"/>
            <a:r>
              <a:rPr lang="en-US" altLang="zh-CN">
                <a:latin typeface="微软雅黑" panose="020B0503020204020204" charset="-122"/>
                <a:ea typeface="微软雅黑" panose="020B0503020204020204" charset="-122"/>
                <a:cs typeface="微软雅黑" panose="020B0503020204020204" charset="-122"/>
              </a:rPr>
              <a:t>L298</a:t>
            </a:r>
            <a:r>
              <a:rPr lang="zh-CN" altLang="en-US">
                <a:latin typeface="微软雅黑" panose="020B0503020204020204" charset="-122"/>
                <a:ea typeface="微软雅黑" panose="020B0503020204020204" charset="-122"/>
                <a:cs typeface="微软雅黑" panose="020B0503020204020204" charset="-122"/>
              </a:rPr>
              <a:t>集成了两个桥式功率输出级（</a:t>
            </a:r>
            <a:r>
              <a:rPr lang="en-US" altLang="zh-CN">
                <a:latin typeface="微软雅黑" panose="020B0503020204020204" charset="-122"/>
                <a:ea typeface="微软雅黑" panose="020B0503020204020204" charset="-122"/>
                <a:cs typeface="微软雅黑" panose="020B0503020204020204" charset="-122"/>
              </a:rPr>
              <a:t>A</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B</a:t>
            </a:r>
            <a:r>
              <a:rPr lang="zh-CN" altLang="en-US">
                <a:latin typeface="微软雅黑" panose="020B0503020204020204" charset="-122"/>
                <a:ea typeface="微软雅黑" panose="020B0503020204020204" charset="-122"/>
                <a:cs typeface="微软雅黑" panose="020B0503020204020204" charset="-122"/>
              </a:rPr>
              <a:t>）。每个桥通过以下输入进行配置：</a:t>
            </a:r>
            <a:r>
              <a:rPr lang="en-US" altLang="zh-CN">
                <a:latin typeface="微软雅黑" panose="020B0503020204020204" charset="-122"/>
                <a:ea typeface="微软雅黑" panose="020B0503020204020204" charset="-122"/>
                <a:cs typeface="微软雅黑" panose="020B0503020204020204" charset="-122"/>
              </a:rPr>
              <a:t>A</a:t>
            </a:r>
            <a:r>
              <a:rPr lang="zh-CN" altLang="en-US">
                <a:latin typeface="微软雅黑" panose="020B0503020204020204" charset="-122"/>
                <a:ea typeface="微软雅黑" panose="020B0503020204020204" charset="-122"/>
                <a:cs typeface="微软雅黑" panose="020B0503020204020204" charset="-122"/>
              </a:rPr>
              <a:t>桥对应</a:t>
            </a:r>
            <a:r>
              <a:rPr lang="en-US" altLang="zh-CN">
                <a:latin typeface="微软雅黑" panose="020B0503020204020204" charset="-122"/>
                <a:ea typeface="微软雅黑" panose="020B0503020204020204" charset="-122"/>
                <a:cs typeface="微软雅黑" panose="020B0503020204020204" charset="-122"/>
              </a:rPr>
              <a:t>In1, In2</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EnA</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B</a:t>
            </a:r>
            <a:r>
              <a:rPr lang="zh-CN" altLang="en-US">
                <a:latin typeface="微软雅黑" panose="020B0503020204020204" charset="-122"/>
                <a:ea typeface="微软雅黑" panose="020B0503020204020204" charset="-122"/>
                <a:cs typeface="微软雅黑" panose="020B0503020204020204" charset="-122"/>
              </a:rPr>
              <a:t>桥对应</a:t>
            </a:r>
            <a:r>
              <a:rPr lang="en-US" altLang="zh-CN">
                <a:latin typeface="微软雅黑" panose="020B0503020204020204" charset="-122"/>
                <a:ea typeface="微软雅黑" panose="020B0503020204020204" charset="-122"/>
                <a:cs typeface="微软雅黑" panose="020B0503020204020204" charset="-122"/>
              </a:rPr>
              <a:t>In3, In4</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EnB</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En</a:t>
            </a:r>
            <a:r>
              <a:rPr lang="zh-CN" altLang="en-US">
                <a:latin typeface="微软雅黑" panose="020B0503020204020204" charset="-122"/>
                <a:ea typeface="微软雅黑" panose="020B0503020204020204" charset="-122"/>
                <a:cs typeface="微软雅黑" panose="020B0503020204020204" charset="-122"/>
              </a:rPr>
              <a:t>输入高电平时，由</a:t>
            </a:r>
            <a:r>
              <a:rPr lang="en-US" altLang="zh-CN">
                <a:latin typeface="微软雅黑" panose="020B0503020204020204" charset="-122"/>
                <a:ea typeface="微软雅黑" panose="020B0503020204020204" charset="-122"/>
                <a:cs typeface="微软雅黑" panose="020B0503020204020204" charset="-122"/>
              </a:rPr>
              <a:t>In</a:t>
            </a:r>
            <a:r>
              <a:rPr lang="zh-CN" altLang="en-US">
                <a:latin typeface="微软雅黑" panose="020B0503020204020204" charset="-122"/>
                <a:ea typeface="微软雅黑" panose="020B0503020204020204" charset="-122"/>
                <a:cs typeface="微软雅黑" panose="020B0503020204020204" charset="-122"/>
              </a:rPr>
              <a:t>输入设置桥式电路的状态。</a:t>
            </a:r>
            <a:endParaRPr lang="zh-CN" altLang="en-US">
              <a:latin typeface="微软雅黑" panose="020B0503020204020204" charset="-122"/>
              <a:ea typeface="微软雅黑" panose="020B0503020204020204" charset="-122"/>
              <a:cs typeface="微软雅黑" panose="020B0503020204020204" charset="-122"/>
            </a:endParaRPr>
          </a:p>
          <a:p>
            <a:pPr indent="457200"/>
            <a:r>
              <a:rPr lang="zh-CN" altLang="en-US">
                <a:latin typeface="微软雅黑" panose="020B0503020204020204" charset="-122"/>
                <a:ea typeface="微软雅黑" panose="020B0503020204020204" charset="-122"/>
                <a:cs typeface="微软雅黑" panose="020B0503020204020204" charset="-122"/>
              </a:rPr>
              <a:t>以</a:t>
            </a:r>
            <a:r>
              <a:rPr lang="en-US" altLang="zh-CN">
                <a:latin typeface="微软雅黑" panose="020B0503020204020204" charset="-122"/>
                <a:ea typeface="微软雅黑" panose="020B0503020204020204" charset="-122"/>
                <a:cs typeface="微软雅黑" panose="020B0503020204020204" charset="-122"/>
              </a:rPr>
              <a:t>B</a:t>
            </a:r>
            <a:r>
              <a:rPr lang="zh-CN" altLang="en-US">
                <a:latin typeface="微软雅黑" panose="020B0503020204020204" charset="-122"/>
                <a:ea typeface="微软雅黑" panose="020B0503020204020204" charset="-122"/>
                <a:cs typeface="微软雅黑" panose="020B0503020204020204" charset="-122"/>
              </a:rPr>
              <a:t>电桥为例，</a:t>
            </a:r>
            <a:r>
              <a:rPr lang="en-US" altLang="zh-CN">
                <a:latin typeface="微软雅黑" panose="020B0503020204020204" charset="-122"/>
                <a:ea typeface="微软雅黑" panose="020B0503020204020204" charset="-122"/>
                <a:cs typeface="微软雅黑" panose="020B0503020204020204" charset="-122"/>
              </a:rPr>
              <a:t>In3</a:t>
            </a:r>
            <a:r>
              <a:rPr lang="zh-CN" altLang="en-US">
                <a:latin typeface="微软雅黑" panose="020B0503020204020204" charset="-122"/>
                <a:ea typeface="微软雅黑" panose="020B0503020204020204" charset="-122"/>
                <a:cs typeface="微软雅黑" panose="020B0503020204020204" charset="-122"/>
              </a:rPr>
              <a:t>为高电平、</a:t>
            </a:r>
            <a:r>
              <a:rPr lang="en-US" altLang="zh-CN">
                <a:latin typeface="微软雅黑" panose="020B0503020204020204" charset="-122"/>
                <a:ea typeface="微软雅黑" panose="020B0503020204020204" charset="-122"/>
                <a:cs typeface="微软雅黑" panose="020B0503020204020204" charset="-122"/>
              </a:rPr>
              <a:t>In4</a:t>
            </a:r>
            <a:r>
              <a:rPr lang="zh-CN" altLang="en-US">
                <a:latin typeface="微软雅黑" panose="020B0503020204020204" charset="-122"/>
                <a:ea typeface="微软雅黑" panose="020B0503020204020204" charset="-122"/>
                <a:cs typeface="微软雅黑" panose="020B0503020204020204" charset="-122"/>
              </a:rPr>
              <a:t>为低电平时，下图中画红圈的两管导通；反之，</a:t>
            </a:r>
            <a:r>
              <a:rPr lang="en-US" altLang="zh-CN">
                <a:latin typeface="微软雅黑" panose="020B0503020204020204" charset="-122"/>
                <a:ea typeface="微软雅黑" panose="020B0503020204020204" charset="-122"/>
                <a:cs typeface="微软雅黑" panose="020B0503020204020204" charset="-122"/>
              </a:rPr>
              <a:t>In3</a:t>
            </a:r>
            <a:r>
              <a:rPr lang="zh-CN" altLang="en-US">
                <a:latin typeface="微软雅黑" panose="020B0503020204020204" charset="-122"/>
                <a:ea typeface="微软雅黑" panose="020B0503020204020204" charset="-122"/>
                <a:cs typeface="微软雅黑" panose="020B0503020204020204" charset="-122"/>
              </a:rPr>
              <a:t>为低电平、</a:t>
            </a:r>
            <a:r>
              <a:rPr lang="en-US" altLang="zh-CN">
                <a:latin typeface="微软雅黑" panose="020B0503020204020204" charset="-122"/>
                <a:ea typeface="微软雅黑" panose="020B0503020204020204" charset="-122"/>
                <a:cs typeface="微软雅黑" panose="020B0503020204020204" charset="-122"/>
              </a:rPr>
              <a:t>In4</a:t>
            </a:r>
            <a:r>
              <a:rPr lang="zh-CN" altLang="en-US">
                <a:latin typeface="微软雅黑" panose="020B0503020204020204" charset="-122"/>
                <a:ea typeface="微软雅黑" panose="020B0503020204020204" charset="-122"/>
                <a:cs typeface="微软雅黑" panose="020B0503020204020204" charset="-122"/>
              </a:rPr>
              <a:t>为高电平时，右图中画绿圈的两管导通。因此，当</a:t>
            </a:r>
            <a:r>
              <a:rPr lang="en-US" altLang="zh-CN">
                <a:latin typeface="微软雅黑" panose="020B0503020204020204" charset="-122"/>
                <a:ea typeface="微软雅黑" panose="020B0503020204020204" charset="-122"/>
                <a:cs typeface="微软雅黑" panose="020B0503020204020204" charset="-122"/>
              </a:rPr>
              <a:t>In3</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In4</a:t>
            </a:r>
            <a:r>
              <a:rPr lang="zh-CN" altLang="en-US">
                <a:latin typeface="微软雅黑" panose="020B0503020204020204" charset="-122"/>
                <a:ea typeface="微软雅黑" panose="020B0503020204020204" charset="-122"/>
                <a:cs typeface="微软雅黑" panose="020B0503020204020204" charset="-122"/>
              </a:rPr>
              <a:t>交替为高低电平时，桥式电路交替于两个工作状态中，</a:t>
            </a:r>
            <a:r>
              <a:rPr lang="en-US" altLang="zh-CN">
                <a:latin typeface="微软雅黑" panose="020B0503020204020204" charset="-122"/>
                <a:ea typeface="微软雅黑" panose="020B0503020204020204" charset="-122"/>
                <a:cs typeface="微软雅黑" panose="020B0503020204020204" charset="-122"/>
              </a:rPr>
              <a:t>OUT3</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OUT4</a:t>
            </a:r>
            <a:r>
              <a:rPr lang="zh-CN" altLang="en-US">
                <a:latin typeface="微软雅黑" panose="020B0503020204020204" charset="-122"/>
                <a:ea typeface="微软雅黑" panose="020B0503020204020204" charset="-122"/>
                <a:cs typeface="微软雅黑" panose="020B0503020204020204" charset="-122"/>
              </a:rPr>
              <a:t>分别交替于</a:t>
            </a:r>
            <a:r>
              <a:rPr lang="en-US" altLang="zh-CN">
                <a:latin typeface="微软雅黑" panose="020B0503020204020204" charset="-122"/>
                <a:ea typeface="微软雅黑" panose="020B0503020204020204" charset="-122"/>
                <a:cs typeface="微软雅黑" panose="020B0503020204020204" charset="-122"/>
              </a:rPr>
              <a:t>VCC</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GND</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GND</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VCC</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457200"/>
            <a:r>
              <a:rPr lang="zh-CN" altLang="en-US">
                <a:latin typeface="微软雅黑" panose="020B0503020204020204" charset="-122"/>
                <a:ea typeface="微软雅黑" panose="020B0503020204020204" charset="-122"/>
                <a:cs typeface="微软雅黑" panose="020B0503020204020204" charset="-122"/>
              </a:rPr>
              <a:t>流过负载（直流电机）的电流通过测量输出端（</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15</a:t>
            </a:r>
            <a:r>
              <a:rPr lang="zh-CN" altLang="en-US">
                <a:latin typeface="微软雅黑" panose="020B0503020204020204" charset="-122"/>
                <a:ea typeface="微软雅黑" panose="020B0503020204020204" charset="-122"/>
                <a:cs typeface="微软雅黑" panose="020B0503020204020204" charset="-122"/>
              </a:rPr>
              <a:t>脚）流出，可在此输出端接上一个电阻（</a:t>
            </a:r>
            <a:r>
              <a:rPr lang="en-US" altLang="zh-CN">
                <a:latin typeface="微软雅黑" panose="020B0503020204020204" charset="-122"/>
                <a:ea typeface="微软雅黑" panose="020B0503020204020204" charset="-122"/>
                <a:cs typeface="微软雅黑" panose="020B0503020204020204" charset="-122"/>
              </a:rPr>
              <a:t>R</a:t>
            </a:r>
            <a:r>
              <a:rPr lang="en-US" altLang="zh-CN" baseline="-25000">
                <a:latin typeface="微软雅黑" panose="020B0503020204020204" charset="-122"/>
                <a:ea typeface="微软雅黑" panose="020B0503020204020204" charset="-122"/>
                <a:cs typeface="微软雅黑" panose="020B0503020204020204" charset="-122"/>
              </a:rPr>
              <a:t>S</a:t>
            </a:r>
            <a:r>
              <a:rPr lang="zh-CN" altLang="en-US">
                <a:latin typeface="微软雅黑" panose="020B0503020204020204" charset="-122"/>
                <a:ea typeface="微软雅黑" panose="020B0503020204020204" charset="-122"/>
                <a:cs typeface="微软雅黑" panose="020B0503020204020204" charset="-122"/>
              </a:rPr>
              <a:t>），通过测量电阻上的电压来检测该电流的大小。此实验中电流测量由</a:t>
            </a:r>
            <a:r>
              <a:rPr lang="en-US" altLang="zh-CN">
                <a:latin typeface="微软雅黑" panose="020B0503020204020204" charset="-122"/>
                <a:ea typeface="微软雅黑" panose="020B0503020204020204" charset="-122"/>
                <a:cs typeface="微软雅黑" panose="020B0503020204020204" charset="-122"/>
              </a:rPr>
              <a:t>ACS712</a:t>
            </a:r>
            <a:r>
              <a:rPr lang="zh-CN" altLang="en-US">
                <a:latin typeface="微软雅黑" panose="020B0503020204020204" charset="-122"/>
                <a:ea typeface="微软雅黑" panose="020B0503020204020204" charset="-122"/>
                <a:cs typeface="微软雅黑" panose="020B0503020204020204" charset="-122"/>
              </a:rPr>
              <a:t>完成，故不需要此引脚。</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3"/>
          <a:stretch>
            <a:fillRect/>
          </a:stretch>
        </p:blipFill>
        <p:spPr>
          <a:xfrm>
            <a:off x="6636385" y="1372870"/>
            <a:ext cx="5214620" cy="3503930"/>
          </a:xfrm>
          <a:prstGeom prst="rect">
            <a:avLst/>
          </a:prstGeom>
        </p:spPr>
      </p:pic>
      <p:sp>
        <p:nvSpPr>
          <p:cNvPr id="2" name="文本框 1"/>
          <p:cNvSpPr txBox="1"/>
          <p:nvPr/>
        </p:nvSpPr>
        <p:spPr>
          <a:xfrm>
            <a:off x="469900" y="1080135"/>
            <a:ext cx="6096000" cy="1419860"/>
          </a:xfrm>
          <a:prstGeom prst="rect">
            <a:avLst/>
          </a:prstGeom>
          <a:noFill/>
        </p:spPr>
        <p:txBody>
          <a:bodyPr wrap="square" rtlCol="0" anchor="t">
            <a:spAutoFit/>
          </a:bodyPr>
          <a:p>
            <a:pPr indent="457200" fontAlgn="auto">
              <a:lnSpc>
                <a:spcPct val="120000"/>
              </a:lnSpc>
            </a:pPr>
            <a:r>
              <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功率放大单元</a:t>
            </a:r>
            <a:endPar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a:p>
            <a:pPr indent="457200" fontAlgn="auto">
              <a:lnSpc>
                <a:spcPct val="120000"/>
              </a:lnSpc>
            </a:pPr>
            <a:r>
              <a:rPr lang="zh-CN" altLang="en-US">
                <a:latin typeface="微软雅黑" panose="020B0503020204020204" charset="-122"/>
                <a:ea typeface="微软雅黑" panose="020B0503020204020204" charset="-122"/>
                <a:cs typeface="微软雅黑" panose="020B0503020204020204" charset="-122"/>
                <a:sym typeface="+mn-ea"/>
              </a:rPr>
              <a:t>旨在放大脉冲信号，使用开关元件（例如</a:t>
            </a:r>
            <a:r>
              <a:rPr lang="en-US" altLang="zh-CN">
                <a:latin typeface="微软雅黑" panose="020B0503020204020204" charset="-122"/>
                <a:ea typeface="微软雅黑" panose="020B0503020204020204" charset="-122"/>
                <a:cs typeface="微软雅黑" panose="020B0503020204020204" charset="-122"/>
                <a:sym typeface="+mn-ea"/>
              </a:rPr>
              <a:t>MOSFET</a:t>
            </a:r>
            <a:r>
              <a:rPr lang="zh-CN" altLang="en-US">
                <a:latin typeface="微软雅黑" panose="020B0503020204020204" charset="-122"/>
                <a:ea typeface="微软雅黑" panose="020B0503020204020204" charset="-122"/>
                <a:cs typeface="微软雅黑" panose="020B0503020204020204" charset="-122"/>
                <a:sym typeface="+mn-ea"/>
              </a:rPr>
              <a:t>或</a:t>
            </a:r>
            <a:r>
              <a:rPr lang="en-US" altLang="zh-CN">
                <a:latin typeface="微软雅黑" panose="020B0503020204020204" charset="-122"/>
                <a:ea typeface="微软雅黑" panose="020B0503020204020204" charset="-122"/>
                <a:cs typeface="微软雅黑" panose="020B0503020204020204" charset="-122"/>
                <a:sym typeface="+mn-ea"/>
              </a:rPr>
              <a:t>IGBT</a:t>
            </a:r>
            <a:r>
              <a:rPr lang="zh-CN" altLang="en-US">
                <a:latin typeface="微软雅黑" panose="020B0503020204020204" charset="-122"/>
                <a:ea typeface="微软雅黑" panose="020B0503020204020204" charset="-122"/>
                <a:cs typeface="微软雅黑" panose="020B0503020204020204" charset="-122"/>
                <a:sym typeface="+mn-ea"/>
              </a:rPr>
              <a:t>）作为功率放大器的核心组件。脉冲信号指导这些开关元件的开启与关闭，以此达到调节输出功率的效果。</a:t>
            </a: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4"/>
          <a:stretch>
            <a:fillRect/>
          </a:stretch>
        </p:blipFill>
        <p:spPr>
          <a:xfrm>
            <a:off x="6454140" y="4972050"/>
            <a:ext cx="1905000" cy="1619250"/>
          </a:xfrm>
          <a:prstGeom prst="rect">
            <a:avLst/>
          </a:prstGeom>
        </p:spPr>
      </p:pic>
      <p:sp>
        <p:nvSpPr>
          <p:cNvPr id="8" name="文本框 7"/>
          <p:cNvSpPr txBox="1"/>
          <p:nvPr/>
        </p:nvSpPr>
        <p:spPr>
          <a:xfrm>
            <a:off x="8319135" y="4969510"/>
            <a:ext cx="2465705" cy="368300"/>
          </a:xfrm>
          <a:prstGeom prst="rect">
            <a:avLst/>
          </a:prstGeom>
          <a:noFill/>
        </p:spPr>
        <p:txBody>
          <a:bodyPr wrap="square" rtlCol="0" anchor="t">
            <a:spAutoFit/>
          </a:bodyPr>
          <a:p>
            <a:r>
              <a:rPr lang="en-US" altLang="zh-CN">
                <a:latin typeface="微软雅黑" panose="020B0503020204020204" charset="-122"/>
                <a:ea typeface="微软雅黑" panose="020B0503020204020204" charset="-122"/>
                <a:cs typeface="微软雅黑" panose="020B0503020204020204" charset="-122"/>
                <a:sym typeface="+mn-ea"/>
              </a:rPr>
              <a:t>L298</a:t>
            </a:r>
            <a:r>
              <a:rPr lang="zh-CN" altLang="en-US">
                <a:latin typeface="微软雅黑" panose="020B0503020204020204" charset="-122"/>
                <a:ea typeface="微软雅黑" panose="020B0503020204020204" charset="-122"/>
                <a:cs typeface="微软雅黑" panose="020B0503020204020204" charset="-122"/>
                <a:sym typeface="+mn-ea"/>
              </a:rPr>
              <a:t>内部结构示意图</a:t>
            </a:r>
            <a:endParaRPr lang="zh-CN" altLang="en-US">
              <a:latin typeface="微软雅黑" panose="020B0503020204020204" charset="-122"/>
              <a:ea typeface="微软雅黑" panose="020B0503020204020204" charset="-122"/>
              <a:cs typeface="微软雅黑" panose="020B0503020204020204" charset="-122"/>
              <a:sym typeface="+mn-ea"/>
            </a:endParaRPr>
          </a:p>
        </p:txBody>
      </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rPr>
              <a:t>5</a:t>
            </a:r>
            <a:r>
              <a:rPr>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L298</a:t>
            </a:r>
            <a:r>
              <a:rPr>
                <a:latin typeface="微软雅黑" panose="020B0503020204020204" charset="-122"/>
                <a:ea typeface="微软雅黑" panose="020B0503020204020204" charset="-122"/>
                <a:cs typeface="微软雅黑" panose="020B0503020204020204" charset="-122"/>
              </a:rPr>
              <a:t>特性及</a:t>
            </a:r>
            <a:r>
              <a:rPr>
                <a:latin typeface="微软雅黑" panose="020B0503020204020204" charset="-122"/>
                <a:ea typeface="微软雅黑" panose="020B0503020204020204" charset="-122"/>
                <a:cs typeface="微软雅黑" panose="020B0503020204020204" charset="-122"/>
              </a:rPr>
              <a:t>使用</a:t>
            </a:r>
            <a:endParaRPr>
              <a:latin typeface="微软雅黑" panose="020B0503020204020204" charset="-122"/>
              <a:ea typeface="微软雅黑" panose="020B0503020204020204" charset="-122"/>
              <a:cs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 name="文本框 3"/>
          <p:cNvSpPr txBox="1"/>
          <p:nvPr/>
        </p:nvSpPr>
        <p:spPr>
          <a:xfrm>
            <a:off x="469900" y="1146175"/>
            <a:ext cx="6039485" cy="4661535"/>
          </a:xfrm>
          <a:prstGeom prst="rect">
            <a:avLst/>
          </a:prstGeom>
          <a:noFill/>
        </p:spPr>
        <p:txBody>
          <a:bodyPr wrap="square" rtlCol="0">
            <a:spAutoFit/>
          </a:bodyPr>
          <a:p>
            <a:pPr indent="457200" fontAlgn="auto">
              <a:lnSpc>
                <a:spcPct val="150000"/>
              </a:lnSpc>
            </a:pPr>
            <a:r>
              <a:rPr lang="en-US" altLang="zh-CN"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L298</a:t>
            </a:r>
            <a:r>
              <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可行性分析：</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从</a:t>
            </a:r>
            <a:r>
              <a:rPr lang="en-US" altLang="zh-CN">
                <a:latin typeface="微软雅黑" panose="020B0503020204020204" charset="-122"/>
                <a:ea typeface="微软雅黑" panose="020B0503020204020204" charset="-122"/>
                <a:cs typeface="微软雅黑" panose="020B0503020204020204" charset="-122"/>
              </a:rPr>
              <a:t>L298</a:t>
            </a:r>
            <a:r>
              <a:rPr lang="zh-CN" altLang="en-US">
                <a:latin typeface="微软雅黑" panose="020B0503020204020204" charset="-122"/>
                <a:ea typeface="微软雅黑" panose="020B0503020204020204" charset="-122"/>
                <a:cs typeface="微软雅黑" panose="020B0503020204020204" charset="-122"/>
              </a:rPr>
              <a:t>芯片本身</a:t>
            </a:r>
            <a:r>
              <a:rPr lang="zh-CN" altLang="en-US">
                <a:latin typeface="微软雅黑" panose="020B0503020204020204" charset="-122"/>
                <a:ea typeface="微软雅黑" panose="020B0503020204020204" charset="-122"/>
                <a:cs typeface="微软雅黑" panose="020B0503020204020204" charset="-122"/>
              </a:rPr>
              <a:t>的指标和电机对其信号</a:t>
            </a:r>
            <a:r>
              <a:rPr lang="zh-CN" altLang="en-US">
                <a:latin typeface="微软雅黑" panose="020B0503020204020204" charset="-122"/>
                <a:ea typeface="微软雅黑" panose="020B0503020204020204" charset="-122"/>
                <a:cs typeface="微软雅黑" panose="020B0503020204020204" charset="-122"/>
              </a:rPr>
              <a:t>的需求</a:t>
            </a:r>
            <a:r>
              <a:rPr lang="zh-CN" altLang="en-US">
                <a:latin typeface="微软雅黑" panose="020B0503020204020204" charset="-122"/>
                <a:ea typeface="微软雅黑" panose="020B0503020204020204" charset="-122"/>
                <a:cs typeface="微软雅黑" panose="020B0503020204020204" charset="-122"/>
              </a:rPr>
              <a:t>分析：</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L298</a:t>
            </a:r>
            <a:r>
              <a:rPr lang="zh-CN" altLang="en-US">
                <a:latin typeface="微软雅黑" panose="020B0503020204020204" charset="-122"/>
                <a:ea typeface="微软雅黑" panose="020B0503020204020204" charset="-122"/>
                <a:cs typeface="微软雅黑" panose="020B0503020204020204" charset="-122"/>
              </a:rPr>
              <a:t>的最大输出电压可达</a:t>
            </a:r>
            <a:r>
              <a:rPr lang="en-US" altLang="zh-CN">
                <a:latin typeface="微软雅黑" panose="020B0503020204020204" charset="-122"/>
                <a:ea typeface="微软雅黑" panose="020B0503020204020204" charset="-122"/>
                <a:cs typeface="微软雅黑" panose="020B0503020204020204" charset="-122"/>
              </a:rPr>
              <a:t>46V</a:t>
            </a:r>
            <a:r>
              <a:rPr lang="zh-CN" altLang="en-US">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高于所用电机的供电电压为</a:t>
            </a:r>
            <a:r>
              <a:rPr lang="en-US" altLang="zh-CN">
                <a:latin typeface="微软雅黑" panose="020B0503020204020204" charset="-122"/>
                <a:ea typeface="微软雅黑" panose="020B0503020204020204" charset="-122"/>
                <a:cs typeface="微软雅黑" panose="020B0503020204020204" charset="-122"/>
              </a:rPr>
              <a:t>24V</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L298</a:t>
            </a:r>
            <a:r>
              <a:rPr lang="zh-CN" altLang="en-US">
                <a:latin typeface="微软雅黑" panose="020B0503020204020204" charset="-122"/>
                <a:ea typeface="微软雅黑" panose="020B0503020204020204" charset="-122"/>
                <a:cs typeface="微软雅黑" panose="020B0503020204020204" charset="-122"/>
              </a:rPr>
              <a:t>的供电电流最高可达</a:t>
            </a:r>
            <a:r>
              <a:rPr lang="en-US" altLang="zh-CN">
                <a:latin typeface="微软雅黑" panose="020B0503020204020204" charset="-122"/>
                <a:ea typeface="微软雅黑" panose="020B0503020204020204" charset="-122"/>
                <a:cs typeface="微软雅黑" panose="020B0503020204020204" charset="-122"/>
              </a:rPr>
              <a:t>3A</a:t>
            </a:r>
            <a:r>
              <a:rPr lang="zh-CN" altLang="en-US">
                <a:latin typeface="微软雅黑" panose="020B0503020204020204" charset="-122"/>
                <a:ea typeface="微软雅黑" panose="020B0503020204020204" charset="-122"/>
                <a:cs typeface="微软雅黑" panose="020B0503020204020204" charset="-122"/>
              </a:rPr>
              <a:t>，可以提供电机所需的电流。</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L298</a:t>
            </a:r>
            <a:r>
              <a:rPr lang="zh-CN" altLang="en-US">
                <a:latin typeface="微软雅黑" panose="020B0503020204020204" charset="-122"/>
                <a:ea typeface="微软雅黑" panose="020B0503020204020204" charset="-122"/>
                <a:cs typeface="微软雅黑" panose="020B0503020204020204" charset="-122"/>
              </a:rPr>
              <a:t>可提供的开关频率最高可达</a:t>
            </a:r>
            <a:r>
              <a:rPr lang="en-US" altLang="zh-CN">
                <a:latin typeface="微软雅黑" panose="020B0503020204020204" charset="-122"/>
                <a:ea typeface="微软雅黑" panose="020B0503020204020204" charset="-122"/>
                <a:cs typeface="微软雅黑" panose="020B0503020204020204" charset="-122"/>
              </a:rPr>
              <a:t>40kHz</a:t>
            </a:r>
            <a:r>
              <a:rPr lang="zh-CN" altLang="en-US">
                <a:latin typeface="微软雅黑" panose="020B0503020204020204" charset="-122"/>
                <a:ea typeface="微软雅黑" panose="020B0503020204020204" charset="-122"/>
                <a:cs typeface="微软雅黑" panose="020B0503020204020204" charset="-122"/>
              </a:rPr>
              <a:t>。我们使用</a:t>
            </a:r>
            <a:r>
              <a:rPr lang="en-US" altLang="zh-CN">
                <a:latin typeface="微软雅黑" panose="020B0503020204020204" charset="-122"/>
                <a:ea typeface="微软雅黑" panose="020B0503020204020204" charset="-122"/>
                <a:cs typeface="微软雅黑" panose="020B0503020204020204" charset="-122"/>
              </a:rPr>
              <a:t>TL494</a:t>
            </a:r>
            <a:r>
              <a:rPr lang="zh-CN" altLang="en-US">
                <a:latin typeface="微软雅黑" panose="020B0503020204020204" charset="-122"/>
                <a:ea typeface="微软雅黑" panose="020B0503020204020204" charset="-122"/>
                <a:cs typeface="微软雅黑" panose="020B0503020204020204" charset="-122"/>
              </a:rPr>
              <a:t>生成的</a:t>
            </a: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波频率为</a:t>
            </a:r>
            <a:r>
              <a:rPr lang="en-US" altLang="zh-CN">
                <a:latin typeface="微软雅黑" panose="020B0503020204020204" charset="-122"/>
                <a:ea typeface="微软雅黑" panose="020B0503020204020204" charset="-122"/>
                <a:cs typeface="微软雅黑" panose="020B0503020204020204" charset="-122"/>
              </a:rPr>
              <a:t>5—15kHz</a:t>
            </a:r>
            <a:endParaRPr lang="en-US" altLang="zh-CN">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4</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L298N</a:t>
            </a:r>
            <a:r>
              <a:rPr lang="zh-CN" altLang="en-US">
                <a:latin typeface="微软雅黑" panose="020B0503020204020204" charset="-122"/>
                <a:ea typeface="微软雅黑" panose="020B0503020204020204" charset="-122"/>
                <a:cs typeface="微软雅黑" panose="020B0503020204020204" charset="-122"/>
              </a:rPr>
              <a:t>的逻辑高电平为</a:t>
            </a:r>
            <a:r>
              <a:rPr lang="en-US" altLang="zh-CN">
                <a:latin typeface="微软雅黑" panose="020B0503020204020204" charset="-122"/>
                <a:ea typeface="微软雅黑" panose="020B0503020204020204" charset="-122"/>
                <a:cs typeface="微软雅黑" panose="020B0503020204020204" charset="-122"/>
              </a:rPr>
              <a:t>5V</a:t>
            </a:r>
            <a:r>
              <a:rPr lang="zh-CN" altLang="en-US">
                <a:latin typeface="微软雅黑" panose="020B0503020204020204" charset="-122"/>
                <a:ea typeface="微软雅黑" panose="020B0503020204020204" charset="-122"/>
                <a:cs typeface="微软雅黑" panose="020B0503020204020204" charset="-122"/>
              </a:rPr>
              <a:t>，我们使用</a:t>
            </a:r>
            <a:r>
              <a:rPr lang="en-US" altLang="zh-CN">
                <a:latin typeface="微软雅黑" panose="020B0503020204020204" charset="-122"/>
                <a:ea typeface="微软雅黑" panose="020B0503020204020204" charset="-122"/>
                <a:cs typeface="微软雅黑" panose="020B0503020204020204" charset="-122"/>
              </a:rPr>
              <a:t>TL494</a:t>
            </a:r>
            <a:r>
              <a:rPr lang="zh-CN" altLang="en-US">
                <a:latin typeface="微软雅黑" panose="020B0503020204020204" charset="-122"/>
                <a:ea typeface="微软雅黑" panose="020B0503020204020204" charset="-122"/>
                <a:cs typeface="微软雅黑" panose="020B0503020204020204" charset="-122"/>
              </a:rPr>
              <a:t>生成的</a:t>
            </a: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波高电平也为</a:t>
            </a:r>
            <a:r>
              <a:rPr lang="en-US" altLang="zh-CN">
                <a:latin typeface="微软雅黑" panose="020B0503020204020204" charset="-122"/>
                <a:ea typeface="微软雅黑" panose="020B0503020204020204" charset="-122"/>
                <a:cs typeface="微软雅黑" panose="020B0503020204020204" charset="-122"/>
              </a:rPr>
              <a:t>5V</a:t>
            </a:r>
            <a:r>
              <a:rPr lang="zh-CN" altLang="en-US">
                <a:latin typeface="微软雅黑" panose="020B0503020204020204" charset="-122"/>
                <a:ea typeface="微软雅黑" panose="020B0503020204020204" charset="-122"/>
                <a:cs typeface="微软雅黑" panose="020B0503020204020204" charset="-122"/>
              </a:rPr>
              <a:t>。所以</a:t>
            </a:r>
            <a:r>
              <a:rPr lang="en-US" altLang="zh-CN">
                <a:latin typeface="微软雅黑" panose="020B0503020204020204" charset="-122"/>
                <a:ea typeface="微软雅黑" panose="020B0503020204020204" charset="-122"/>
                <a:cs typeface="微软雅黑" panose="020B0503020204020204" charset="-122"/>
              </a:rPr>
              <a:t>L298N</a:t>
            </a:r>
            <a:r>
              <a:rPr lang="zh-CN" altLang="en-US">
                <a:latin typeface="微软雅黑" panose="020B0503020204020204" charset="-122"/>
                <a:ea typeface="微软雅黑" panose="020B0503020204020204" charset="-122"/>
                <a:cs typeface="微软雅黑" panose="020B0503020204020204" charset="-122"/>
              </a:rPr>
              <a:t>可以接受</a:t>
            </a:r>
            <a:r>
              <a:rPr lang="en-US" altLang="zh-CN">
                <a:latin typeface="微软雅黑" panose="020B0503020204020204" charset="-122"/>
                <a:ea typeface="微软雅黑" panose="020B0503020204020204" charset="-122"/>
                <a:cs typeface="微软雅黑" panose="020B0503020204020204" charset="-122"/>
              </a:rPr>
              <a:t>TL494</a:t>
            </a:r>
            <a:r>
              <a:rPr lang="zh-CN" altLang="en-US">
                <a:latin typeface="微软雅黑" panose="020B0503020204020204" charset="-122"/>
                <a:ea typeface="微软雅黑" panose="020B0503020204020204" charset="-122"/>
                <a:cs typeface="微软雅黑" panose="020B0503020204020204" charset="-122"/>
              </a:rPr>
              <a:t>生成的</a:t>
            </a: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波信号。</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6440170" y="718820"/>
            <a:ext cx="5707380" cy="5420360"/>
          </a:xfrm>
          <a:prstGeom prst="rect">
            <a:avLst/>
          </a:prstGeom>
        </p:spPr>
      </p:pic>
      <p:sp>
        <p:nvSpPr>
          <p:cNvPr id="5" name="文本框 4"/>
          <p:cNvSpPr txBox="1"/>
          <p:nvPr/>
        </p:nvSpPr>
        <p:spPr>
          <a:xfrm>
            <a:off x="8277860" y="6068060"/>
            <a:ext cx="2032000"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cs typeface="微软雅黑" panose="020B0503020204020204" charset="-122"/>
              </a:rPr>
              <a:t>L298</a:t>
            </a:r>
            <a:r>
              <a:rPr lang="zh-CN" altLang="en-US">
                <a:latin typeface="微软雅黑" panose="020B0503020204020204" charset="-122"/>
                <a:ea typeface="微软雅黑" panose="020B0503020204020204" charset="-122"/>
                <a:cs typeface="微软雅黑" panose="020B0503020204020204" charset="-122"/>
              </a:rPr>
              <a:t>电气特性表</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5</a:t>
            </a:r>
            <a:r>
              <a:rPr>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L298</a:t>
            </a:r>
            <a:r>
              <a:rPr>
                <a:latin typeface="微软雅黑" panose="020B0503020204020204" charset="-122"/>
                <a:ea typeface="微软雅黑" panose="020B0503020204020204" charset="-122"/>
                <a:cs typeface="微软雅黑" panose="020B0503020204020204" charset="-122"/>
                <a:sym typeface="+mn-ea"/>
              </a:rPr>
              <a:t>特性及使用</a:t>
            </a:r>
            <a:endParaRPr>
              <a:latin typeface="微软雅黑" panose="020B0503020204020204" charset="-122"/>
              <a:ea typeface="微软雅黑" panose="020B0503020204020204" charset="-122"/>
              <a:cs typeface="微软雅黑" panose="020B0503020204020204" charset="-122"/>
              <a:sym typeface="+mn-ea"/>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13" name="图片 13" descr="IMG_256"/>
          <p:cNvPicPr>
            <a:picLocks noChangeAspect="1"/>
          </p:cNvPicPr>
          <p:nvPr/>
        </p:nvPicPr>
        <p:blipFill>
          <a:blip r:embed="rId3"/>
          <a:srcRect/>
          <a:stretch>
            <a:fillRect/>
          </a:stretch>
        </p:blipFill>
        <p:spPr>
          <a:xfrm>
            <a:off x="5963285" y="1184910"/>
            <a:ext cx="5728335" cy="4487545"/>
          </a:xfrm>
          <a:prstGeom prst="rect">
            <a:avLst/>
          </a:prstGeom>
          <a:noFill/>
          <a:ln w="9525">
            <a:noFill/>
          </a:ln>
        </p:spPr>
      </p:pic>
      <p:sp>
        <p:nvSpPr>
          <p:cNvPr id="8" name="文本框 7"/>
          <p:cNvSpPr txBox="1"/>
          <p:nvPr/>
        </p:nvSpPr>
        <p:spPr>
          <a:xfrm>
            <a:off x="367030" y="1900555"/>
            <a:ext cx="5596255" cy="1529715"/>
          </a:xfrm>
          <a:prstGeom prst="rect">
            <a:avLst/>
          </a:prstGeom>
          <a:noFill/>
        </p:spPr>
        <p:txBody>
          <a:bodyPr wrap="square" rtlCol="0">
            <a:spAutoFit/>
          </a:bodyPr>
          <a:p>
            <a:pPr indent="457200" fontAlgn="auto">
              <a:lnSpc>
                <a:spcPct val="130000"/>
              </a:lnSpc>
            </a:pPr>
            <a:r>
              <a:rPr lang="zh-CN" altLang="en-US">
                <a:latin typeface="微软雅黑" panose="020B0503020204020204" charset="-122"/>
                <a:ea typeface="微软雅黑" panose="020B0503020204020204" charset="-122"/>
                <a:cs typeface="微软雅黑" panose="020B0503020204020204" charset="-122"/>
              </a:rPr>
              <a:t>实验中只驱动一个电机，所以只用到</a:t>
            </a:r>
            <a:r>
              <a:rPr lang="en-US" altLang="zh-CN">
                <a:latin typeface="微软雅黑" panose="020B0503020204020204" charset="-122"/>
                <a:ea typeface="微软雅黑" panose="020B0503020204020204" charset="-122"/>
                <a:cs typeface="微软雅黑" panose="020B0503020204020204" charset="-122"/>
              </a:rPr>
              <a:t>1/2</a:t>
            </a:r>
            <a:r>
              <a:rPr lang="zh-CN" altLang="en-US">
                <a:latin typeface="微软雅黑" panose="020B0503020204020204" charset="-122"/>
                <a:ea typeface="微软雅黑" panose="020B0503020204020204" charset="-122"/>
                <a:cs typeface="微软雅黑" panose="020B0503020204020204" charset="-122"/>
              </a:rPr>
              <a:t>片</a:t>
            </a:r>
            <a:r>
              <a:rPr lang="en-US" altLang="zh-CN">
                <a:latin typeface="微软雅黑" panose="020B0503020204020204" charset="-122"/>
                <a:ea typeface="微软雅黑" panose="020B0503020204020204" charset="-122"/>
                <a:cs typeface="微软雅黑" panose="020B0503020204020204" charset="-122"/>
              </a:rPr>
              <a:t>L298</a:t>
            </a:r>
            <a:endParaRPr lang="en-US" altLang="zh-CN">
              <a:latin typeface="微软雅黑" panose="020B0503020204020204" charset="-122"/>
              <a:ea typeface="微软雅黑" panose="020B0503020204020204" charset="-122"/>
              <a:cs typeface="微软雅黑" panose="020B0503020204020204" charset="-122"/>
            </a:endParaRPr>
          </a:p>
          <a:p>
            <a:pPr indent="457200" fontAlgn="auto">
              <a:lnSpc>
                <a:spcPct val="130000"/>
              </a:lnSpc>
            </a:pPr>
            <a:r>
              <a:rPr lang="zh-CN" altLang="en-US">
                <a:latin typeface="微软雅黑" panose="020B0503020204020204" charset="-122"/>
                <a:ea typeface="微软雅黑" panose="020B0503020204020204" charset="-122"/>
                <a:cs typeface="微软雅黑" panose="020B0503020204020204" charset="-122"/>
              </a:rPr>
              <a:t>为了防止三极管工作在击穿区，需要接上四个续流二极管以保护</a:t>
            </a:r>
            <a:r>
              <a:rPr lang="zh-CN" altLang="en-US">
                <a:latin typeface="微软雅黑" panose="020B0503020204020204" charset="-122"/>
                <a:ea typeface="微软雅黑" panose="020B0503020204020204" charset="-122"/>
                <a:cs typeface="微软雅黑" panose="020B0503020204020204" charset="-122"/>
              </a:rPr>
              <a:t>三极管。</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30000"/>
              </a:lnSpc>
            </a:pPr>
            <a:r>
              <a:rPr lang="en-US" altLang="zh-CN">
                <a:latin typeface="微软雅黑" panose="020B0503020204020204" charset="-122"/>
                <a:ea typeface="微软雅黑" panose="020B0503020204020204" charset="-122"/>
                <a:cs typeface="微软雅黑" panose="020B0503020204020204" charset="-122"/>
              </a:rPr>
              <a:t>100nF</a:t>
            </a:r>
            <a:r>
              <a:rPr lang="zh-CN" altLang="en-US">
                <a:latin typeface="微软雅黑" panose="020B0503020204020204" charset="-122"/>
                <a:ea typeface="微软雅黑" panose="020B0503020204020204" charset="-122"/>
                <a:cs typeface="微软雅黑" panose="020B0503020204020204" charset="-122"/>
              </a:rPr>
              <a:t>电容用于电源滤波、</a:t>
            </a:r>
            <a:r>
              <a:rPr lang="en-US" altLang="zh-CN">
                <a:latin typeface="微软雅黑" panose="020B0503020204020204" charset="-122"/>
                <a:ea typeface="微软雅黑" panose="020B0503020204020204" charset="-122"/>
                <a:cs typeface="微软雅黑" panose="020B0503020204020204" charset="-122"/>
              </a:rPr>
              <a:t>1μF</a:t>
            </a:r>
            <a:r>
              <a:rPr lang="zh-CN" altLang="en-US">
                <a:latin typeface="微软雅黑" panose="020B0503020204020204" charset="-122"/>
                <a:ea typeface="微软雅黑" panose="020B0503020204020204" charset="-122"/>
                <a:cs typeface="微软雅黑" panose="020B0503020204020204" charset="-122"/>
              </a:rPr>
              <a:t>电容用于稳压。</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4" name="标题"/>
          <p:cNvSpPr txBox="1"/>
          <p:nvPr>
            <p:custDataLst>
              <p:tags r:id="rId4"/>
            </p:custDataLst>
          </p:nvPr>
        </p:nvSpPr>
        <p:spPr>
          <a:xfrm>
            <a:off x="695960" y="1417320"/>
            <a:ext cx="4208780" cy="373380"/>
          </a:xfrm>
          <a:prstGeom prst="rect">
            <a:avLst/>
          </a:prstGeom>
          <a:noFill/>
        </p:spPr>
        <p:txBody>
          <a:bodyPr wrap="square" lIns="0" tIns="0" rIns="0" bIns="0" rtlCol="0" anchor="b">
            <a:normAutofit/>
          </a:bodyPr>
          <a:p>
            <a:r>
              <a:rPr lang="en-US" altLang="zh-CN" b="1" spc="300" dirty="0">
                <a:solidFill>
                  <a:schemeClr val="accent1"/>
                </a:solidFill>
                <a:latin typeface="微软雅黑" panose="020B0503020204020204" charset="-122"/>
                <a:ea typeface="微软雅黑" panose="020B0503020204020204" charset="-122"/>
                <a:cs typeface="微软雅黑" panose="020B0503020204020204" charset="-122"/>
              </a:rPr>
              <a:t>L298</a:t>
            </a:r>
            <a:r>
              <a:rPr lang="zh-CN" altLang="en-US" b="1" spc="300" dirty="0">
                <a:solidFill>
                  <a:schemeClr val="accent1"/>
                </a:solidFill>
                <a:latin typeface="微软雅黑" panose="020B0503020204020204" charset="-122"/>
                <a:ea typeface="微软雅黑" panose="020B0503020204020204" charset="-122"/>
                <a:cs typeface="微软雅黑" panose="020B0503020204020204" charset="-122"/>
              </a:rPr>
              <a:t>设计思路</a:t>
            </a:r>
            <a:endParaRPr lang="zh-CN" altLang="en-US" b="1" spc="30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7406640" y="5807710"/>
            <a:ext cx="2433955"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cs typeface="微软雅黑" panose="020B0503020204020204" charset="-122"/>
                <a:sym typeface="+mn-ea"/>
              </a:rPr>
              <a:t>L298周边电路设计图</a:t>
            </a:r>
            <a:endParaRPr lang="en-US" altLang="zh-CN">
              <a:latin typeface="微软雅黑" panose="020B0503020204020204" charset="-122"/>
              <a:ea typeface="微软雅黑" panose="020B0503020204020204" charset="-122"/>
              <a:cs typeface="微软雅黑" panose="020B0503020204020204" charset="-122"/>
              <a:sym typeface="+mn-ea"/>
            </a:endParaRPr>
          </a:p>
        </p:txBody>
      </p:sp>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6</a:t>
            </a:r>
            <a:r>
              <a:rPr>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L298</a:t>
            </a:r>
            <a:r>
              <a:rPr>
                <a:latin typeface="微软雅黑" panose="020B0503020204020204" charset="-122"/>
                <a:ea typeface="微软雅黑" panose="020B0503020204020204" charset="-122"/>
                <a:cs typeface="微软雅黑" panose="020B0503020204020204" charset="-122"/>
                <a:sym typeface="+mn-ea"/>
              </a:rPr>
              <a:t>芯片及其周边电路</a:t>
            </a:r>
            <a:r>
              <a:rPr>
                <a:latin typeface="微软雅黑" panose="020B0503020204020204" charset="-122"/>
                <a:ea typeface="微软雅黑" panose="020B0503020204020204" charset="-122"/>
                <a:cs typeface="微软雅黑" panose="020B0503020204020204" charset="-122"/>
                <a:sym typeface="+mn-ea"/>
              </a:rPr>
              <a:t>仿真</a:t>
            </a:r>
            <a:endParaRPr>
              <a:latin typeface="微软雅黑" panose="020B0503020204020204" charset="-122"/>
              <a:ea typeface="微软雅黑" panose="020B0503020204020204" charset="-122"/>
              <a:cs typeface="微软雅黑" panose="020B0503020204020204" charset="-122"/>
              <a:sym typeface="+mn-ea"/>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2" name="文本框 1"/>
          <p:cNvSpPr txBox="1"/>
          <p:nvPr/>
        </p:nvSpPr>
        <p:spPr>
          <a:xfrm>
            <a:off x="741680" y="1320165"/>
            <a:ext cx="4642485" cy="92202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仿真电路图：</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图中</a:t>
            </a:r>
            <a:r>
              <a:rPr lang="en-US" altLang="zh-CN">
                <a:latin typeface="微软雅黑" panose="020B0503020204020204" charset="-122"/>
                <a:ea typeface="微软雅黑" panose="020B0503020204020204" charset="-122"/>
                <a:cs typeface="微软雅黑" panose="020B0503020204020204" charset="-122"/>
              </a:rPr>
              <a:t>C3</a:t>
            </a:r>
            <a:r>
              <a:rPr lang="zh-CN" altLang="en-US">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C4</a:t>
            </a:r>
            <a:r>
              <a:rPr lang="zh-CN" altLang="en-US">
                <a:latin typeface="微软雅黑" panose="020B0503020204020204" charset="-122"/>
                <a:ea typeface="微软雅黑" panose="020B0503020204020204" charset="-122"/>
                <a:cs typeface="微软雅黑" panose="020B0503020204020204" charset="-122"/>
              </a:rPr>
              <a:t>为滤波电容；通过脉冲波发生器模拟</a:t>
            </a:r>
            <a:r>
              <a:rPr lang="en-US" altLang="zh-CN">
                <a:latin typeface="微软雅黑" panose="020B0503020204020204" charset="-122"/>
                <a:ea typeface="微软雅黑" panose="020B0503020204020204" charset="-122"/>
                <a:cs typeface="微软雅黑" panose="020B0503020204020204" charset="-122"/>
              </a:rPr>
              <a:t>TL494</a:t>
            </a:r>
            <a:r>
              <a:rPr lang="zh-CN" altLang="en-US">
                <a:latin typeface="微软雅黑" panose="020B0503020204020204" charset="-122"/>
                <a:ea typeface="微软雅黑" panose="020B0503020204020204" charset="-122"/>
                <a:cs typeface="微软雅黑" panose="020B0503020204020204" charset="-122"/>
              </a:rPr>
              <a:t>的方波输出</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0" name="图片 10"/>
          <p:cNvPicPr>
            <a:picLocks noChangeAspect="1"/>
          </p:cNvPicPr>
          <p:nvPr/>
        </p:nvPicPr>
        <p:blipFill>
          <a:blip r:embed="rId3"/>
          <a:stretch>
            <a:fillRect/>
          </a:stretch>
        </p:blipFill>
        <p:spPr>
          <a:xfrm>
            <a:off x="820420" y="2242185"/>
            <a:ext cx="4730115" cy="3561080"/>
          </a:xfrm>
          <a:prstGeom prst="rect">
            <a:avLst/>
          </a:prstGeom>
          <a:noFill/>
          <a:ln>
            <a:noFill/>
          </a:ln>
        </p:spPr>
      </p:pic>
      <p:sp>
        <p:nvSpPr>
          <p:cNvPr id="4" name="文本框 3"/>
          <p:cNvSpPr txBox="1"/>
          <p:nvPr/>
        </p:nvSpPr>
        <p:spPr>
          <a:xfrm>
            <a:off x="6101715" y="1320165"/>
            <a:ext cx="1657985" cy="407035"/>
          </a:xfrm>
          <a:prstGeom prst="rect">
            <a:avLst/>
          </a:prstGeom>
          <a:noFill/>
        </p:spPr>
        <p:txBody>
          <a:bodyPr wrap="square" rtlCol="0">
            <a:noAutofit/>
          </a:bodyPr>
          <a:p>
            <a:r>
              <a:rPr lang="zh-CN" altLang="en-US">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仿真结果：</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6246495" y="1951990"/>
            <a:ext cx="2102485"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cs typeface="微软雅黑" panose="020B0503020204020204" charset="-122"/>
              </a:rPr>
              <a:t>5kHz,80%</a:t>
            </a:r>
            <a:r>
              <a:rPr lang="zh-CN" altLang="en-US">
                <a:latin typeface="微软雅黑" panose="020B0503020204020204" charset="-122"/>
                <a:ea typeface="微软雅黑" panose="020B0503020204020204" charset="-122"/>
                <a:cs typeface="微软雅黑" panose="020B0503020204020204" charset="-122"/>
              </a:rPr>
              <a:t>占空比</a:t>
            </a:r>
            <a:endParaRPr lang="zh-CN" altLang="en-US">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9340850" y="1906905"/>
            <a:ext cx="2155190"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cs typeface="微软雅黑" panose="020B0503020204020204" charset="-122"/>
              </a:rPr>
              <a:t>10kHz,20%</a:t>
            </a:r>
            <a:r>
              <a:rPr lang="zh-CN" altLang="en-US">
                <a:latin typeface="微软雅黑" panose="020B0503020204020204" charset="-122"/>
                <a:ea typeface="微软雅黑" panose="020B0503020204020204" charset="-122"/>
                <a:cs typeface="微软雅黑" panose="020B0503020204020204" charset="-122"/>
              </a:rPr>
              <a:t>占空比</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1" name="图片 15"/>
          <p:cNvPicPr>
            <a:picLocks noChangeAspect="1"/>
          </p:cNvPicPr>
          <p:nvPr/>
        </p:nvPicPr>
        <p:blipFill>
          <a:blip r:embed="rId4"/>
          <a:srcRect t="-1486" r="41268"/>
          <a:stretch>
            <a:fillRect/>
          </a:stretch>
        </p:blipFill>
        <p:spPr>
          <a:xfrm>
            <a:off x="5758815" y="2320290"/>
            <a:ext cx="2880000" cy="3194167"/>
          </a:xfrm>
          <a:prstGeom prst="rect">
            <a:avLst/>
          </a:prstGeom>
          <a:noFill/>
          <a:ln>
            <a:noFill/>
          </a:ln>
        </p:spPr>
      </p:pic>
      <p:pic>
        <p:nvPicPr>
          <p:cNvPr id="18" name="图片 18"/>
          <p:cNvPicPr>
            <a:picLocks noChangeAspect="1"/>
          </p:cNvPicPr>
          <p:nvPr/>
        </p:nvPicPr>
        <p:blipFill>
          <a:blip r:embed="rId5"/>
          <a:srcRect t="-937" r="40924"/>
          <a:stretch>
            <a:fillRect/>
          </a:stretch>
        </p:blipFill>
        <p:spPr>
          <a:xfrm>
            <a:off x="9013825" y="2320290"/>
            <a:ext cx="2879725" cy="3158490"/>
          </a:xfrm>
          <a:prstGeom prst="rect">
            <a:avLst/>
          </a:prstGeom>
          <a:noFill/>
          <a:ln>
            <a:noFill/>
          </a:ln>
        </p:spPr>
      </p:pic>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sym typeface="+mn-ea"/>
              </a:rPr>
              <a:t>7</a:t>
            </a:r>
            <a:r>
              <a:rPr>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PWM</a:t>
            </a:r>
            <a:r>
              <a:rPr>
                <a:latin typeface="微软雅黑" panose="020B0503020204020204" charset="-122"/>
                <a:ea typeface="微软雅黑" panose="020B0503020204020204" charset="-122"/>
                <a:cs typeface="微软雅黑" panose="020B0503020204020204" charset="-122"/>
                <a:sym typeface="+mn-ea"/>
              </a:rPr>
              <a:t>放大电路焊接及信号生成</a:t>
            </a:r>
            <a:r>
              <a:rPr>
                <a:latin typeface="微软雅黑" panose="020B0503020204020204" charset="-122"/>
                <a:ea typeface="微软雅黑" panose="020B0503020204020204" charset="-122"/>
                <a:cs typeface="微软雅黑" panose="020B0503020204020204" charset="-122"/>
                <a:sym typeface="+mn-ea"/>
              </a:rPr>
              <a:t>调试</a:t>
            </a:r>
            <a:endParaRPr>
              <a:latin typeface="微软雅黑" panose="020B0503020204020204" charset="-122"/>
              <a:ea typeface="微软雅黑" panose="020B0503020204020204" charset="-122"/>
              <a:cs typeface="微软雅黑" panose="020B0503020204020204" charset="-122"/>
              <a:sym typeface="+mn-ea"/>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14" name="图片 14" descr="IMG_20241128_164619"/>
          <p:cNvPicPr>
            <a:picLocks noChangeAspect="1"/>
          </p:cNvPicPr>
          <p:nvPr/>
        </p:nvPicPr>
        <p:blipFill>
          <a:blip r:embed="rId3"/>
          <a:srcRect t="15941" r="2812" b="31747"/>
          <a:stretch>
            <a:fillRect/>
          </a:stretch>
        </p:blipFill>
        <p:spPr>
          <a:xfrm>
            <a:off x="557530" y="1501775"/>
            <a:ext cx="3600000" cy="2582683"/>
          </a:xfrm>
          <a:prstGeom prst="rect">
            <a:avLst/>
          </a:prstGeom>
        </p:spPr>
      </p:pic>
      <p:sp>
        <p:nvSpPr>
          <p:cNvPr id="5" name="文本框 4"/>
          <p:cNvSpPr txBox="1"/>
          <p:nvPr/>
        </p:nvSpPr>
        <p:spPr>
          <a:xfrm>
            <a:off x="427990" y="1149985"/>
            <a:ext cx="323977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焊接</a:t>
            </a:r>
            <a:r>
              <a:rPr lang="zh-CN" altLang="en-US">
                <a:latin typeface="微软雅黑" panose="020B0503020204020204" charset="-122"/>
                <a:ea typeface="微软雅黑" panose="020B0503020204020204" charset="-122"/>
              </a:rPr>
              <a:t>实物图：</a:t>
            </a:r>
            <a:endParaRPr lang="zh-CN" altLang="en-US">
              <a:latin typeface="微软雅黑" panose="020B0503020204020204" charset="-122"/>
              <a:ea typeface="微软雅黑" panose="020B0503020204020204" charset="-122"/>
            </a:endParaRPr>
          </a:p>
        </p:txBody>
      </p:sp>
      <p:sp>
        <p:nvSpPr>
          <p:cNvPr id="8" name="文本框 7"/>
          <p:cNvSpPr txBox="1"/>
          <p:nvPr/>
        </p:nvSpPr>
        <p:spPr>
          <a:xfrm>
            <a:off x="4157345" y="1048385"/>
            <a:ext cx="7647305" cy="695960"/>
          </a:xfrm>
          <a:prstGeom prst="rect">
            <a:avLst/>
          </a:prstGeom>
          <a:noFill/>
        </p:spPr>
        <p:txBody>
          <a:bodyPr wrap="square" rtlCol="0">
            <a:noAutofit/>
          </a:bodyPr>
          <a:p>
            <a:pPr indent="457200" fontAlgn="auto">
              <a:lnSpc>
                <a:spcPct val="100000"/>
              </a:lnSpc>
            </a:pPr>
            <a:r>
              <a:rPr lang="zh-CN" altLang="en-US">
                <a:latin typeface="微软雅黑" panose="020B0503020204020204" charset="-122"/>
                <a:ea typeface="微软雅黑" panose="020B0503020204020204" charset="-122"/>
                <a:sym typeface="+mn-ea"/>
              </a:rPr>
              <a:t>信号生成调试：</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00000"/>
              </a:lnSpc>
            </a:pPr>
            <a:r>
              <a:rPr lang="zh-CN" altLang="en-US">
                <a:latin typeface="微软雅黑" panose="020B0503020204020204" charset="-122"/>
                <a:ea typeface="微软雅黑" panose="020B0503020204020204" charset="-122"/>
                <a:cs typeface="微软雅黑" panose="020B0503020204020204" charset="-122"/>
              </a:rPr>
              <a:t>使用示波器测试</a:t>
            </a:r>
            <a:r>
              <a:rPr lang="en-US" altLang="zh-CN">
                <a:latin typeface="微软雅黑" panose="020B0503020204020204" charset="-122"/>
                <a:ea typeface="微软雅黑" panose="020B0503020204020204" charset="-122"/>
                <a:cs typeface="微软雅黑" panose="020B0503020204020204" charset="-122"/>
              </a:rPr>
              <a:t>L298</a:t>
            </a:r>
            <a:r>
              <a:rPr lang="zh-CN" altLang="en-US">
                <a:latin typeface="微软雅黑" panose="020B0503020204020204" charset="-122"/>
                <a:ea typeface="微软雅黑" panose="020B0503020204020204" charset="-122"/>
                <a:cs typeface="微软雅黑" panose="020B0503020204020204" charset="-122"/>
              </a:rPr>
              <a:t>芯片的输入与输出信号，验证其可</a:t>
            </a:r>
            <a:r>
              <a:rPr lang="zh-CN" altLang="en-US">
                <a:latin typeface="微软雅黑" panose="020B0503020204020204" charset="-122"/>
                <a:ea typeface="微软雅黑" panose="020B0503020204020204" charset="-122"/>
                <a:cs typeface="微软雅黑" panose="020B0503020204020204" charset="-122"/>
              </a:rPr>
              <a:t>以正常工作。</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694430" y="4142423"/>
            <a:ext cx="5080000" cy="460375"/>
          </a:xfrm>
          <a:prstGeom prst="rect">
            <a:avLst/>
          </a:prstGeom>
        </p:spPr>
        <p:txBody>
          <a:bodyPr>
            <a:spAutoFit/>
          </a:bodyPr>
          <a:p>
            <a:pPr marL="0" indent="0" algn="l" defTabSz="266700">
              <a:lnSpc>
                <a:spcPct val="150000"/>
              </a:lnSpc>
              <a:spcBef>
                <a:spcPts val="700"/>
              </a:spcBef>
              <a:spcAft>
                <a:spcPts val="700"/>
              </a:spcAft>
            </a:pPr>
            <a:r>
              <a:rPr lang="zh-CN" altLang="en-US" sz="1600" b="0">
                <a:latin typeface="微软雅黑" panose="020B0503020204020204" charset="-122"/>
                <a:ea typeface="微软雅黑" panose="020B0503020204020204" charset="-122"/>
                <a:cs typeface="微软雅黑" panose="020B0503020204020204" charset="-122"/>
              </a:rPr>
              <a:t>频率</a:t>
            </a:r>
            <a:r>
              <a:rPr lang="en-US" altLang="zh-CN" sz="1600" b="0">
                <a:latin typeface="微软雅黑" panose="020B0503020204020204" charset="-122"/>
                <a:ea typeface="微软雅黑" panose="020B0503020204020204" charset="-122"/>
                <a:cs typeface="微软雅黑" panose="020B0503020204020204" charset="-122"/>
              </a:rPr>
              <a:t>15kHz</a:t>
            </a:r>
            <a:r>
              <a:rPr lang="zh-CN" altLang="en-US" sz="1600" b="0">
                <a:latin typeface="微软雅黑" panose="020B0503020204020204" charset="-122"/>
                <a:ea typeface="微软雅黑" panose="020B0503020204020204" charset="-122"/>
                <a:cs typeface="微软雅黑" panose="020B0503020204020204" charset="-122"/>
              </a:rPr>
              <a:t>、占空比</a:t>
            </a:r>
            <a:r>
              <a:rPr lang="en-US" altLang="zh-CN" sz="1600" b="0">
                <a:latin typeface="微软雅黑" panose="020B0503020204020204" charset="-122"/>
                <a:ea typeface="微软雅黑" panose="020B0503020204020204" charset="-122"/>
                <a:cs typeface="微软雅黑" panose="020B0503020204020204" charset="-122"/>
              </a:rPr>
              <a:t>80%</a:t>
            </a:r>
            <a:r>
              <a:rPr lang="zh-CN" altLang="en-US" sz="1600" b="0">
                <a:latin typeface="微软雅黑" panose="020B0503020204020204" charset="-122"/>
                <a:ea typeface="微软雅黑" panose="020B0503020204020204" charset="-122"/>
                <a:cs typeface="微软雅黑" panose="020B0503020204020204" charset="-122"/>
              </a:rPr>
              <a:t>、</a:t>
            </a:r>
            <a:r>
              <a:rPr lang="en-US" altLang="zh-CN" sz="1600" b="0">
                <a:latin typeface="微软雅黑" panose="020B0503020204020204" charset="-122"/>
                <a:ea typeface="微软雅黑" panose="020B0503020204020204" charset="-122"/>
                <a:cs typeface="微软雅黑" panose="020B0503020204020204" charset="-122"/>
              </a:rPr>
              <a:t>50%</a:t>
            </a:r>
            <a:r>
              <a:rPr lang="zh-CN" altLang="en-US" sz="1600" b="0">
                <a:latin typeface="微软雅黑" panose="020B0503020204020204" charset="-122"/>
                <a:ea typeface="微软雅黑" panose="020B0503020204020204" charset="-122"/>
                <a:cs typeface="微软雅黑" panose="020B0503020204020204" charset="-122"/>
              </a:rPr>
              <a:t>、</a:t>
            </a:r>
            <a:r>
              <a:rPr lang="en-US" altLang="zh-CN" sz="1600" b="0">
                <a:latin typeface="微软雅黑" panose="020B0503020204020204" charset="-122"/>
                <a:ea typeface="微软雅黑" panose="020B0503020204020204" charset="-122"/>
                <a:cs typeface="微软雅黑" panose="020B0503020204020204" charset="-122"/>
              </a:rPr>
              <a:t>20%</a:t>
            </a:r>
            <a:r>
              <a:rPr lang="zh-CN" altLang="en-US" sz="1600" b="0">
                <a:latin typeface="微软雅黑" panose="020B0503020204020204" charset="-122"/>
                <a:ea typeface="微软雅黑" panose="020B0503020204020204" charset="-122"/>
                <a:cs typeface="微软雅黑" panose="020B0503020204020204" charset="-122"/>
              </a:rPr>
              <a:t>，最大值约</a:t>
            </a:r>
            <a:r>
              <a:rPr lang="en-US" altLang="zh-CN" sz="1600" b="0">
                <a:latin typeface="微软雅黑" panose="020B0503020204020204" charset="-122"/>
                <a:ea typeface="微软雅黑" panose="020B0503020204020204" charset="-122"/>
                <a:cs typeface="微软雅黑" panose="020B0503020204020204" charset="-122"/>
              </a:rPr>
              <a:t>25V</a:t>
            </a:r>
            <a:r>
              <a:rPr lang="zh-CN" altLang="en-US" sz="1600" b="0">
                <a:latin typeface="微软雅黑" panose="020B0503020204020204" charset="-122"/>
                <a:ea typeface="微软雅黑" panose="020B0503020204020204" charset="-122"/>
                <a:cs typeface="微软雅黑" panose="020B0503020204020204" charset="-122"/>
              </a:rPr>
              <a:t>：</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4" name="图片 4" descr="SDS2202X Plus_PNG_2"/>
          <p:cNvPicPr>
            <a:picLocks noChangeAspect="1"/>
          </p:cNvPicPr>
          <p:nvPr/>
        </p:nvPicPr>
        <p:blipFill>
          <a:blip r:embed="rId4"/>
          <a:stretch>
            <a:fillRect/>
          </a:stretch>
        </p:blipFill>
        <p:spPr>
          <a:xfrm>
            <a:off x="770890" y="4610735"/>
            <a:ext cx="3600000" cy="2109201"/>
          </a:xfrm>
          <a:prstGeom prst="rect">
            <a:avLst/>
          </a:prstGeom>
        </p:spPr>
      </p:pic>
      <p:pic>
        <p:nvPicPr>
          <p:cNvPr id="7" name="图片 5" descr="SDS2202X Plus_PNG_3"/>
          <p:cNvPicPr>
            <a:picLocks noChangeAspect="1"/>
          </p:cNvPicPr>
          <p:nvPr/>
        </p:nvPicPr>
        <p:blipFill>
          <a:blip r:embed="rId5"/>
          <a:stretch>
            <a:fillRect/>
          </a:stretch>
        </p:blipFill>
        <p:spPr>
          <a:xfrm>
            <a:off x="4505960" y="4611370"/>
            <a:ext cx="3600000" cy="2108957"/>
          </a:xfrm>
          <a:prstGeom prst="rect">
            <a:avLst/>
          </a:prstGeom>
        </p:spPr>
      </p:pic>
      <p:pic>
        <p:nvPicPr>
          <p:cNvPr id="9" name="图片 6" descr="SDS2202X Plus_PNG_4"/>
          <p:cNvPicPr>
            <a:picLocks noChangeAspect="1"/>
          </p:cNvPicPr>
          <p:nvPr/>
        </p:nvPicPr>
        <p:blipFill>
          <a:blip r:embed="rId6"/>
          <a:stretch>
            <a:fillRect/>
          </a:stretch>
        </p:blipFill>
        <p:spPr>
          <a:xfrm>
            <a:off x="8204835" y="4611370"/>
            <a:ext cx="3600000" cy="2109437"/>
          </a:xfrm>
          <a:prstGeom prst="rect">
            <a:avLst/>
          </a:prstGeom>
        </p:spPr>
      </p:pic>
      <p:sp>
        <p:nvSpPr>
          <p:cNvPr id="11" name="文本框 10"/>
          <p:cNvSpPr txBox="1"/>
          <p:nvPr/>
        </p:nvSpPr>
        <p:spPr>
          <a:xfrm>
            <a:off x="4637405" y="1691323"/>
            <a:ext cx="5080000" cy="460375"/>
          </a:xfrm>
          <a:prstGeom prst="rect">
            <a:avLst/>
          </a:prstGeom>
        </p:spPr>
        <p:txBody>
          <a:bodyPr>
            <a:spAutoFit/>
          </a:bodyPr>
          <a:p>
            <a:pPr marL="0" indent="0" algn="l" defTabSz="266700">
              <a:lnSpc>
                <a:spcPct val="150000"/>
              </a:lnSpc>
              <a:spcBef>
                <a:spcPts val="700"/>
              </a:spcBef>
              <a:spcAft>
                <a:spcPts val="700"/>
              </a:spcAft>
            </a:pPr>
            <a:r>
              <a:rPr lang="zh-CN" altLang="en-US" sz="1600" b="0">
                <a:latin typeface="微软雅黑" panose="020B0503020204020204" charset="-122"/>
                <a:ea typeface="微软雅黑" panose="020B0503020204020204" charset="-122"/>
                <a:cs typeface="微软雅黑" panose="020B0503020204020204" charset="-122"/>
              </a:rPr>
              <a:t>占空比</a:t>
            </a:r>
            <a:r>
              <a:rPr lang="en-US" altLang="zh-CN" sz="1600" b="0">
                <a:latin typeface="微软雅黑" panose="020B0503020204020204" charset="-122"/>
                <a:ea typeface="微软雅黑" panose="020B0503020204020204" charset="-122"/>
                <a:cs typeface="微软雅黑" panose="020B0503020204020204" charset="-122"/>
              </a:rPr>
              <a:t>20%</a:t>
            </a:r>
            <a:r>
              <a:rPr lang="zh-CN" altLang="en-US" sz="1600" b="0">
                <a:latin typeface="微软雅黑" panose="020B0503020204020204" charset="-122"/>
                <a:ea typeface="微软雅黑" panose="020B0503020204020204" charset="-122"/>
                <a:cs typeface="微软雅黑" panose="020B0503020204020204" charset="-122"/>
              </a:rPr>
              <a:t>，频率</a:t>
            </a:r>
            <a:r>
              <a:rPr lang="en-US" altLang="zh-CN" sz="1600" b="0">
                <a:latin typeface="微软雅黑" panose="020B0503020204020204" charset="-122"/>
                <a:ea typeface="微软雅黑" panose="020B0503020204020204" charset="-122"/>
                <a:cs typeface="微软雅黑" panose="020B0503020204020204" charset="-122"/>
              </a:rPr>
              <a:t>10kHz</a:t>
            </a:r>
            <a:r>
              <a:rPr lang="zh-CN" altLang="en-US" sz="1600" b="0">
                <a:latin typeface="微软雅黑" panose="020B0503020204020204" charset="-122"/>
                <a:ea typeface="微软雅黑" panose="020B0503020204020204" charset="-122"/>
                <a:cs typeface="微软雅黑" panose="020B0503020204020204" charset="-122"/>
              </a:rPr>
              <a:t>、</a:t>
            </a:r>
            <a:r>
              <a:rPr lang="en-US" altLang="zh-CN" sz="1600" b="0">
                <a:latin typeface="微软雅黑" panose="020B0503020204020204" charset="-122"/>
                <a:ea typeface="微软雅黑" panose="020B0503020204020204" charset="-122"/>
                <a:cs typeface="微软雅黑" panose="020B0503020204020204" charset="-122"/>
              </a:rPr>
              <a:t>5kHz</a:t>
            </a:r>
            <a:r>
              <a:rPr lang="zh-CN" altLang="en-US" sz="1600" b="0">
                <a:latin typeface="微软雅黑" panose="020B0503020204020204" charset="-122"/>
                <a:ea typeface="微软雅黑" panose="020B0503020204020204" charset="-122"/>
                <a:cs typeface="微软雅黑" panose="020B0503020204020204" charset="-122"/>
              </a:rPr>
              <a:t>，最大值约</a:t>
            </a:r>
            <a:r>
              <a:rPr lang="en-US" altLang="zh-CN" sz="1600" b="0">
                <a:latin typeface="微软雅黑" panose="020B0503020204020204" charset="-122"/>
                <a:ea typeface="微软雅黑" panose="020B0503020204020204" charset="-122"/>
                <a:cs typeface="微软雅黑" panose="020B0503020204020204" charset="-122"/>
              </a:rPr>
              <a:t>25V</a:t>
            </a:r>
            <a:r>
              <a:rPr lang="zh-CN" altLang="en-US" sz="1600" b="0">
                <a:latin typeface="微软雅黑" panose="020B0503020204020204" charset="-122"/>
                <a:ea typeface="微软雅黑" panose="020B0503020204020204" charset="-122"/>
                <a:cs typeface="微软雅黑" panose="020B0503020204020204" charset="-122"/>
              </a:rPr>
              <a:t>：</a:t>
            </a:r>
            <a:endParaRPr lang="zh-CN" altLang="en-US" sz="1600" b="0">
              <a:latin typeface="微软雅黑" panose="020B0503020204020204" charset="-122"/>
              <a:ea typeface="微软雅黑" panose="020B0503020204020204" charset="-122"/>
              <a:cs typeface="微软雅黑" panose="020B0503020204020204" charset="-122"/>
            </a:endParaRPr>
          </a:p>
        </p:txBody>
      </p:sp>
      <p:pic>
        <p:nvPicPr>
          <p:cNvPr id="15" name="图片 8" descr="SDS2202X Plus_PNG_5"/>
          <p:cNvPicPr>
            <a:picLocks noChangeAspect="1"/>
          </p:cNvPicPr>
          <p:nvPr/>
        </p:nvPicPr>
        <p:blipFill>
          <a:blip r:embed="rId7"/>
          <a:stretch>
            <a:fillRect/>
          </a:stretch>
        </p:blipFill>
        <p:spPr>
          <a:xfrm>
            <a:off x="4637405" y="2152650"/>
            <a:ext cx="3600000" cy="2109138"/>
          </a:xfrm>
          <a:prstGeom prst="rect">
            <a:avLst/>
          </a:prstGeom>
        </p:spPr>
      </p:pic>
      <p:pic>
        <p:nvPicPr>
          <p:cNvPr id="16" name="图片 15" descr="SDS2202X Plus_PNG_6"/>
          <p:cNvPicPr>
            <a:picLocks noChangeAspect="1"/>
          </p:cNvPicPr>
          <p:nvPr/>
        </p:nvPicPr>
        <p:blipFill>
          <a:blip r:embed="rId8"/>
          <a:stretch>
            <a:fillRect/>
          </a:stretch>
        </p:blipFill>
        <p:spPr>
          <a:xfrm>
            <a:off x="8281670" y="2152015"/>
            <a:ext cx="3600000" cy="2109249"/>
          </a:xfrm>
          <a:prstGeom prst="rect">
            <a:avLst/>
          </a:prstGeom>
        </p:spPr>
      </p:pic>
    </p:spTree>
    <p:custDataLst>
      <p:tags r:id="rId9"/>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1030588" y="292100"/>
            <a:ext cx="4980305" cy="705485"/>
          </a:xfrm>
        </p:spPr>
        <p:txBody>
          <a:bodyPr lIns="36195">
            <a:noAutofit/>
          </a:bodyPr>
          <a:lstStyle/>
          <a:p>
            <a:pPr>
              <a:lnSpc>
                <a:spcPct val="150000"/>
              </a:lnSpc>
            </a:pPr>
            <a:r>
              <a:rPr lang="en-US" altLang="zh-CN" dirty="0">
                <a:solidFill>
                  <a:schemeClr val="tx1"/>
                </a:solidFill>
                <a:latin typeface="微软雅黑" panose="020B0503020204020204" charset="-122"/>
                <a:ea typeface="微软雅黑" panose="020B0503020204020204" charset="-122"/>
                <a:cs typeface="微软雅黑" panose="020B0503020204020204" charset="-122"/>
              </a:rPr>
              <a:t>8</a:t>
            </a:r>
            <a:r>
              <a:rPr dirty="0">
                <a:solidFill>
                  <a:schemeClr val="tx1"/>
                </a:solidFill>
                <a:latin typeface="微软雅黑" panose="020B0503020204020204" charset="-122"/>
                <a:ea typeface="微软雅黑" panose="020B0503020204020204" charset="-122"/>
                <a:cs typeface="微软雅黑" panose="020B0503020204020204" charset="-122"/>
              </a:rPr>
              <a:t>）编码器信号读取</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文本占位符 6"/>
          <p:cNvSpPr>
            <a:spLocks noGrp="1"/>
          </p:cNvSpPr>
          <p:nvPr>
            <p:ph type="body" idx="1"/>
            <p:custDataLst>
              <p:tags r:id="rId2"/>
            </p:custDataLst>
          </p:nvPr>
        </p:nvSpPr>
        <p:spPr>
          <a:xfrm>
            <a:off x="634365" y="997585"/>
            <a:ext cx="5474335" cy="381635"/>
          </a:xfrm>
          <a:gradFill>
            <a:gsLst>
              <a:gs pos="100000">
                <a:schemeClr val="accent1">
                  <a:lumMod val="80000"/>
                  <a:lumOff val="20000"/>
                </a:schemeClr>
              </a:gs>
              <a:gs pos="34000">
                <a:schemeClr val="accent1"/>
              </a:gs>
            </a:gsLst>
            <a:lin ang="18900000" scaled="0"/>
          </a:gradFill>
        </p:spPr>
        <p:txBody>
          <a:bodyPr lIns="431800" tIns="36195" bIns="0">
            <a:normAutofit fontScale="90000" lnSpcReduction="10000"/>
          </a:bodyPr>
          <a:lstStyle/>
          <a:p>
            <a:pPr>
              <a:lnSpc>
                <a:spcPct val="150000"/>
              </a:lnSpc>
            </a:pPr>
            <a:r>
              <a:rPr lang="zh-CN" altLang="en-US" sz="1800" b="1" dirty="0">
                <a:solidFill>
                  <a:srgbClr val="FFFFFF"/>
                </a:solidFill>
                <a:latin typeface="微软雅黑" panose="020B0503020204020204" charset="-122"/>
                <a:ea typeface="微软雅黑" panose="020B0503020204020204" charset="-122"/>
              </a:rPr>
              <a:t>设计编码器四细分电路</a:t>
            </a:r>
            <a:endParaRPr lang="zh-CN" altLang="en-US" sz="1800" b="1" dirty="0">
              <a:solidFill>
                <a:srgbClr val="FFFFFF"/>
              </a:solidFill>
              <a:latin typeface="微软雅黑" panose="020B0503020204020204" charset="-122"/>
              <a:ea typeface="微软雅黑" panose="020B0503020204020204" charset="-122"/>
            </a:endParaRPr>
          </a:p>
        </p:txBody>
      </p:sp>
      <p:sp>
        <p:nvSpPr>
          <p:cNvPr id="3" name="文本框 2"/>
          <p:cNvSpPr txBox="1"/>
          <p:nvPr/>
        </p:nvSpPr>
        <p:spPr>
          <a:xfrm>
            <a:off x="634365" y="1379220"/>
            <a:ext cx="5427980" cy="3830955"/>
          </a:xfrm>
          <a:prstGeom prst="rect">
            <a:avLst/>
          </a:prstGeom>
          <a:noFill/>
        </p:spPr>
        <p:txBody>
          <a:bodyPr wrap="square" rtlCol="0">
            <a:spAutoFit/>
          </a:bodyPr>
          <a:p>
            <a:pPr indent="457200" fontAlgn="auto">
              <a:lnSpc>
                <a:spcPct val="150000"/>
              </a:lnSpc>
            </a:pPr>
            <a:r>
              <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生成计数脉冲的原理</a:t>
            </a:r>
            <a:r>
              <a:rPr lang="zh-CN" altLang="en-US">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、输入信号为有</a:t>
            </a:r>
            <a:r>
              <a:rPr lang="en-US" altLang="zh-CN">
                <a:latin typeface="微软雅黑" panose="020B0503020204020204" charset="-122"/>
                <a:ea typeface="微软雅黑" panose="020B0503020204020204" charset="-122"/>
                <a:cs typeface="微软雅黑" panose="020B0503020204020204" charset="-122"/>
              </a:rPr>
              <a:t>90</a:t>
            </a:r>
            <a:r>
              <a:rPr lang="zh-CN" altLang="en-US">
                <a:latin typeface="微软雅黑" panose="020B0503020204020204" charset="-122"/>
                <a:ea typeface="微软雅黑" panose="020B0503020204020204" charset="-122"/>
                <a:cs typeface="微软雅黑" panose="020B0503020204020204" charset="-122"/>
              </a:rPr>
              <a:t>°相位差的</a:t>
            </a:r>
            <a:r>
              <a:rPr lang="en-US" altLang="zh-CN">
                <a:latin typeface="微软雅黑" panose="020B0503020204020204" charset="-122"/>
                <a:ea typeface="微软雅黑" panose="020B0503020204020204" charset="-122"/>
                <a:cs typeface="微软雅黑" panose="020B0503020204020204" charset="-122"/>
              </a:rPr>
              <a:t>A</a:t>
            </a:r>
            <a:r>
              <a:rPr lang="zh-CN" altLang="en-US">
                <a:latin typeface="微软雅黑" panose="020B0503020204020204" charset="-122"/>
                <a:ea typeface="微软雅黑" panose="020B0503020204020204" charset="-122"/>
                <a:cs typeface="微软雅黑" panose="020B0503020204020204" charset="-122"/>
              </a:rPr>
              <a:t>相和</a:t>
            </a:r>
            <a:r>
              <a:rPr lang="en-US" altLang="zh-CN">
                <a:latin typeface="微软雅黑" panose="020B0503020204020204" charset="-122"/>
                <a:ea typeface="微软雅黑" panose="020B0503020204020204" charset="-122"/>
                <a:cs typeface="微软雅黑" panose="020B0503020204020204" charset="-122"/>
              </a:rPr>
              <a:t>B</a:t>
            </a:r>
            <a:r>
              <a:rPr lang="zh-CN" altLang="en-US">
                <a:latin typeface="微软雅黑" panose="020B0503020204020204" charset="-122"/>
                <a:ea typeface="微软雅黑" panose="020B0503020204020204" charset="-122"/>
                <a:cs typeface="微软雅黑" panose="020B0503020204020204" charset="-122"/>
              </a:rPr>
              <a:t>相信号，通过异或逻辑门进行处理，产生信号</a:t>
            </a:r>
            <a:r>
              <a:rPr lang="en-US" altLang="zh-CN">
                <a:latin typeface="微软雅黑" panose="020B0503020204020204" charset="-122"/>
                <a:ea typeface="微软雅黑" panose="020B0503020204020204" charset="-122"/>
                <a:cs typeface="微软雅黑" panose="020B0503020204020204" charset="-122"/>
              </a:rPr>
              <a:t>C</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、接着，信号</a:t>
            </a:r>
            <a:r>
              <a:rPr lang="en-US" altLang="zh-CN">
                <a:latin typeface="微软雅黑" panose="020B0503020204020204" charset="-122"/>
                <a:ea typeface="微软雅黑" panose="020B0503020204020204" charset="-122"/>
                <a:cs typeface="微软雅黑" panose="020B0503020204020204" charset="-122"/>
              </a:rPr>
              <a:t>C</a:t>
            </a:r>
            <a:r>
              <a:rPr lang="zh-CN" altLang="en-US">
                <a:latin typeface="微软雅黑" panose="020B0503020204020204" charset="-122"/>
                <a:ea typeface="微软雅黑" panose="020B0503020204020204" charset="-122"/>
                <a:cs typeface="微软雅黑" panose="020B0503020204020204" charset="-122"/>
              </a:rPr>
              <a:t>经过两个连续的</a:t>
            </a:r>
            <a:r>
              <a:rPr lang="en-US" altLang="zh-CN">
                <a:latin typeface="微软雅黑" panose="020B0503020204020204" charset="-122"/>
                <a:ea typeface="微软雅黑" panose="020B0503020204020204" charset="-122"/>
                <a:cs typeface="微软雅黑" panose="020B0503020204020204" charset="-122"/>
              </a:rPr>
              <a:t>D</a:t>
            </a:r>
            <a:r>
              <a:rPr lang="zh-CN" altLang="en-US">
                <a:latin typeface="微软雅黑" panose="020B0503020204020204" charset="-122"/>
                <a:ea typeface="微软雅黑" panose="020B0503020204020204" charset="-122"/>
                <a:cs typeface="微软雅黑" panose="020B0503020204020204" charset="-122"/>
              </a:rPr>
              <a:t>触发器，每个触发器都会使信号延迟一个时钟周期，因此总延迟为两个时钟周期。</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、最后，将延迟后的信号</a:t>
            </a:r>
            <a:r>
              <a:rPr lang="en-US" altLang="zh-CN">
                <a:latin typeface="微软雅黑" panose="020B0503020204020204" charset="-122"/>
                <a:ea typeface="微软雅黑" panose="020B0503020204020204" charset="-122"/>
                <a:cs typeface="微软雅黑" panose="020B0503020204020204" charset="-122"/>
              </a:rPr>
              <a:t>D</a:t>
            </a:r>
            <a:r>
              <a:rPr lang="zh-CN" altLang="en-US">
                <a:latin typeface="微软雅黑" panose="020B0503020204020204" charset="-122"/>
                <a:ea typeface="微软雅黑" panose="020B0503020204020204" charset="-122"/>
                <a:cs typeface="微软雅黑" panose="020B0503020204020204" charset="-122"/>
              </a:rPr>
              <a:t>与原始信号</a:t>
            </a:r>
            <a:r>
              <a:rPr lang="en-US" altLang="zh-CN">
                <a:latin typeface="微软雅黑" panose="020B0503020204020204" charset="-122"/>
                <a:ea typeface="微软雅黑" panose="020B0503020204020204" charset="-122"/>
                <a:cs typeface="微软雅黑" panose="020B0503020204020204" charset="-122"/>
              </a:rPr>
              <a:t>C</a:t>
            </a:r>
            <a:r>
              <a:rPr lang="zh-CN" altLang="en-US">
                <a:latin typeface="微软雅黑" panose="020B0503020204020204" charset="-122"/>
                <a:ea typeface="微软雅黑" panose="020B0503020204020204" charset="-122"/>
                <a:cs typeface="微软雅黑" panose="020B0503020204020204" charset="-122"/>
              </a:rPr>
              <a:t>再次进行异或操作，从而获得所需的计数脉冲。</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endParaRPr lang="zh-CN" altLang="en-US">
              <a:latin typeface="微软雅黑" panose="020B0503020204020204" charset="-122"/>
              <a:ea typeface="微软雅黑" panose="020B0503020204020204" charset="-122"/>
              <a:cs typeface="微软雅黑" panose="020B0503020204020204" charset="-122"/>
            </a:endParaRPr>
          </a:p>
        </p:txBody>
      </p:sp>
      <p:pic>
        <p:nvPicPr>
          <p:cNvPr id="4" name="图片 2" descr="IMG_256"/>
          <p:cNvPicPr>
            <a:picLocks noChangeAspect="1"/>
          </p:cNvPicPr>
          <p:nvPr/>
        </p:nvPicPr>
        <p:blipFill>
          <a:blip r:embed="rId3"/>
          <a:srcRect r="1073" b="2832"/>
          <a:stretch>
            <a:fillRect/>
          </a:stretch>
        </p:blipFill>
        <p:spPr>
          <a:xfrm>
            <a:off x="6461125" y="732155"/>
            <a:ext cx="5351780" cy="3383915"/>
          </a:xfrm>
          <a:prstGeom prst="rect">
            <a:avLst/>
          </a:prstGeom>
          <a:noFill/>
          <a:ln w="9525">
            <a:noFill/>
          </a:ln>
        </p:spPr>
      </p:pic>
      <p:pic>
        <p:nvPicPr>
          <p:cNvPr id="1488970805" name="图片 1"/>
          <p:cNvPicPr>
            <a:picLocks noChangeAspect="1"/>
          </p:cNvPicPr>
          <p:nvPr/>
        </p:nvPicPr>
        <p:blipFill>
          <a:blip r:embed="rId4"/>
          <a:stretch>
            <a:fillRect/>
          </a:stretch>
        </p:blipFill>
        <p:spPr>
          <a:xfrm>
            <a:off x="7301230" y="4253865"/>
            <a:ext cx="3671570" cy="2264410"/>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idx="1"/>
            <p:custDataLst>
              <p:tags r:id="rId1"/>
            </p:custDataLst>
          </p:nvPr>
        </p:nvSpPr>
        <p:spPr>
          <a:xfrm>
            <a:off x="1166495" y="1793240"/>
            <a:ext cx="1375410" cy="3604895"/>
          </a:xfrm>
        </p:spPr>
        <p:txBody>
          <a:bodyPr/>
          <a:lstStyle/>
          <a:p>
            <a:r>
              <a:rPr lang="zh-CN" altLang="en-US" dirty="0">
                <a:latin typeface="微软雅黑" panose="020B0503020204020204" charset="-122"/>
                <a:ea typeface="微软雅黑" panose="020B0503020204020204" charset="-122"/>
              </a:rPr>
              <a:t>目录</a:t>
            </a:r>
            <a:endParaRPr lang="zh-CN" altLang="en-US" dirty="0">
              <a:latin typeface="微软雅黑" panose="020B0503020204020204" charset="-122"/>
              <a:ea typeface="微软雅黑" panose="020B0503020204020204" charset="-122"/>
            </a:endParaRPr>
          </a:p>
        </p:txBody>
      </p:sp>
      <p:sp>
        <p:nvSpPr>
          <p:cNvPr id="2" name="圆角矩形 1"/>
          <p:cNvSpPr/>
          <p:nvPr>
            <p:custDataLst>
              <p:tags r:id="rId2"/>
            </p:custDataLst>
          </p:nvPr>
        </p:nvSpPr>
        <p:spPr>
          <a:xfrm>
            <a:off x="4382770" y="1706245"/>
            <a:ext cx="5067935" cy="927735"/>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latin typeface="微软雅黑" panose="020B0503020204020204" charset="-122"/>
              <a:ea typeface="微软雅黑" panose="020B0503020204020204" charset="-122"/>
              <a:cs typeface="MiSans Normal" panose="00000500000000000000" charset="-122"/>
            </a:endParaRPr>
          </a:p>
        </p:txBody>
      </p:sp>
      <p:sp>
        <p:nvSpPr>
          <p:cNvPr id="6" name="序号"/>
          <p:cNvSpPr txBox="1"/>
          <p:nvPr>
            <p:custDataLst>
              <p:tags r:id="rId3"/>
            </p:custDataLst>
          </p:nvPr>
        </p:nvSpPr>
        <p:spPr>
          <a:xfrm>
            <a:off x="4382770" y="1710690"/>
            <a:ext cx="920115" cy="923290"/>
          </a:xfrm>
          <a:prstGeom prst="ellipse">
            <a:avLst/>
          </a:prstGeom>
          <a:solidFill>
            <a:schemeClr val="accent1"/>
          </a:solidFill>
        </p:spPr>
        <p:txBody>
          <a:bodyPr wrap="none" lIns="0" tIns="0" rIns="0" bIns="0" rtlCol="0" anchor="ctr" anchorCtr="0">
            <a:normAutofit/>
          </a:bodyPr>
          <a:lstStyle/>
          <a:p>
            <a:pPr algn="ctr"/>
            <a:r>
              <a:rPr lang="en-US" altLang="zh-CN" sz="2400">
                <a:solidFill>
                  <a:schemeClr val="lt1"/>
                </a:solidFill>
                <a:latin typeface="微软雅黑" panose="020B0503020204020204" charset="-122"/>
                <a:ea typeface="微软雅黑" panose="020B0503020204020204" charset="-122"/>
                <a:cs typeface="MiSans Normal" panose="00000500000000000000" charset="-122"/>
              </a:rPr>
              <a:t>01</a:t>
            </a:r>
            <a:endParaRPr lang="en-US" altLang="zh-CN" sz="2400">
              <a:solidFill>
                <a:schemeClr val="lt1"/>
              </a:solidFill>
              <a:latin typeface="微软雅黑" panose="020B0503020204020204" charset="-122"/>
              <a:ea typeface="微软雅黑" panose="020B0503020204020204" charset="-122"/>
              <a:cs typeface="MiSans Normal" panose="00000500000000000000" charset="-122"/>
            </a:endParaRPr>
          </a:p>
        </p:txBody>
      </p:sp>
      <p:sp>
        <p:nvSpPr>
          <p:cNvPr id="16" name="标题"/>
          <p:cNvSpPr txBox="1"/>
          <p:nvPr>
            <p:custDataLst>
              <p:tags r:id="rId4"/>
            </p:custDataLst>
          </p:nvPr>
        </p:nvSpPr>
        <p:spPr>
          <a:xfrm>
            <a:off x="5624195" y="1710690"/>
            <a:ext cx="3827145" cy="934085"/>
          </a:xfrm>
          <a:prstGeom prst="rect">
            <a:avLst/>
          </a:prstGeom>
          <a:noFill/>
        </p:spPr>
        <p:txBody>
          <a:bodyPr wrap="square" lIns="91440" tIns="0" rIns="91440" bIns="0" rtlCol="0" anchor="ctr" anchorCtr="0">
            <a:normAutofit/>
          </a:bodyPr>
          <a:lstStyle/>
          <a:p>
            <a:pPr lvl="0" algn="l">
              <a:buClrTx/>
              <a:buSzTx/>
              <a:buFontTx/>
            </a:pPr>
            <a:r>
              <a:rPr lang="zh-CN" altLang="en-US" sz="2400" spc="200" dirty="0">
                <a:solidFill>
                  <a:schemeClr val="tx1">
                    <a:lumMod val="85000"/>
                    <a:lumOff val="15000"/>
                  </a:schemeClr>
                </a:solidFill>
                <a:uFillTx/>
                <a:latin typeface="微软雅黑" panose="020B0503020204020204" charset="-122"/>
                <a:ea typeface="微软雅黑" panose="020B0503020204020204" charset="-122"/>
                <a:cs typeface="MiSans Normal" panose="00000500000000000000" charset="-122"/>
                <a:sym typeface="+mn-ea"/>
              </a:rPr>
              <a:t>任务与方案</a:t>
            </a:r>
            <a:endParaRPr lang="zh-CN" altLang="en-US" sz="2400" spc="200" dirty="0">
              <a:solidFill>
                <a:schemeClr val="tx1">
                  <a:lumMod val="85000"/>
                  <a:lumOff val="15000"/>
                </a:schemeClr>
              </a:solidFill>
              <a:uFillTx/>
              <a:latin typeface="微软雅黑" panose="020B0503020204020204" charset="-122"/>
              <a:ea typeface="微软雅黑" panose="020B0503020204020204" charset="-122"/>
              <a:cs typeface="MiSans Normal" panose="00000500000000000000" charset="-122"/>
              <a:sym typeface="+mn-ea"/>
            </a:endParaRPr>
          </a:p>
        </p:txBody>
      </p:sp>
      <p:sp>
        <p:nvSpPr>
          <p:cNvPr id="8" name="圆角矩形 7"/>
          <p:cNvSpPr/>
          <p:nvPr>
            <p:custDataLst>
              <p:tags r:id="rId5"/>
            </p:custDataLst>
          </p:nvPr>
        </p:nvSpPr>
        <p:spPr>
          <a:xfrm>
            <a:off x="4382770" y="2956560"/>
            <a:ext cx="5067935" cy="927735"/>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latin typeface="微软雅黑" panose="020B0503020204020204" charset="-122"/>
              <a:ea typeface="微软雅黑" panose="020B0503020204020204" charset="-122"/>
              <a:cs typeface="MiSans Normal" panose="00000500000000000000" charset="-122"/>
            </a:endParaRPr>
          </a:p>
        </p:txBody>
      </p:sp>
      <p:sp>
        <p:nvSpPr>
          <p:cNvPr id="13" name="序号"/>
          <p:cNvSpPr txBox="1"/>
          <p:nvPr>
            <p:custDataLst>
              <p:tags r:id="rId6"/>
            </p:custDataLst>
          </p:nvPr>
        </p:nvSpPr>
        <p:spPr>
          <a:xfrm>
            <a:off x="4382770" y="2961005"/>
            <a:ext cx="920115" cy="923290"/>
          </a:xfrm>
          <a:prstGeom prst="ellipse">
            <a:avLst/>
          </a:prstGeom>
          <a:solidFill>
            <a:schemeClr val="accent2"/>
          </a:solidFill>
        </p:spPr>
        <p:txBody>
          <a:bodyPr wrap="none" lIns="0" tIns="0" rIns="0" bIns="0" rtlCol="0" anchor="ctr" anchorCtr="0">
            <a:normAutofit/>
          </a:bodyPr>
          <a:lstStyle/>
          <a:p>
            <a:pPr algn="ctr"/>
            <a:r>
              <a:rPr lang="en-US" altLang="zh-CN" sz="2400">
                <a:solidFill>
                  <a:schemeClr val="lt1"/>
                </a:solidFill>
                <a:latin typeface="微软雅黑" panose="020B0503020204020204" charset="-122"/>
                <a:ea typeface="微软雅黑" panose="020B0503020204020204" charset="-122"/>
                <a:cs typeface="MiSans Normal" panose="00000500000000000000" charset="-122"/>
              </a:rPr>
              <a:t>02</a:t>
            </a:r>
            <a:endParaRPr lang="en-US" altLang="zh-CN" sz="2400">
              <a:solidFill>
                <a:schemeClr val="lt1"/>
              </a:solidFill>
              <a:latin typeface="微软雅黑" panose="020B0503020204020204" charset="-122"/>
              <a:ea typeface="微软雅黑" panose="020B0503020204020204" charset="-122"/>
              <a:cs typeface="MiSans Normal" panose="00000500000000000000" charset="-122"/>
            </a:endParaRPr>
          </a:p>
        </p:txBody>
      </p:sp>
      <p:sp>
        <p:nvSpPr>
          <p:cNvPr id="14" name="标题"/>
          <p:cNvSpPr txBox="1"/>
          <p:nvPr>
            <p:custDataLst>
              <p:tags r:id="rId7"/>
            </p:custDataLst>
          </p:nvPr>
        </p:nvSpPr>
        <p:spPr>
          <a:xfrm>
            <a:off x="5624195" y="2965450"/>
            <a:ext cx="3827145" cy="927735"/>
          </a:xfrm>
          <a:prstGeom prst="rect">
            <a:avLst/>
          </a:prstGeom>
          <a:noFill/>
        </p:spPr>
        <p:txBody>
          <a:bodyPr wrap="square" lIns="91440" tIns="0" rIns="91440" bIns="0" rtlCol="0" anchor="ctr" anchorCtr="0">
            <a:normAutofit/>
          </a:bodyPr>
          <a:lstStyle/>
          <a:p>
            <a:pPr lvl="0" algn="l">
              <a:buClrTx/>
              <a:buSzTx/>
              <a:buFontTx/>
            </a:pPr>
            <a:r>
              <a:rPr lang="zh-CN" altLang="en-US" sz="2400" spc="200">
                <a:solidFill>
                  <a:schemeClr val="tx1">
                    <a:lumMod val="85000"/>
                    <a:lumOff val="15000"/>
                  </a:schemeClr>
                </a:solidFill>
                <a:uFillTx/>
                <a:latin typeface="微软雅黑" panose="020B0503020204020204" charset="-122"/>
                <a:ea typeface="微软雅黑" panose="020B0503020204020204" charset="-122"/>
                <a:cs typeface="MiSans Normal" panose="00000500000000000000" charset="-122"/>
                <a:sym typeface="+mn-ea"/>
              </a:rPr>
              <a:t>内容与实施</a:t>
            </a:r>
            <a:endParaRPr lang="zh-CN" altLang="en-US" sz="2400" spc="200">
              <a:solidFill>
                <a:schemeClr val="tx1">
                  <a:lumMod val="85000"/>
                  <a:lumOff val="15000"/>
                </a:schemeClr>
              </a:solidFill>
              <a:uFillTx/>
              <a:latin typeface="微软雅黑" panose="020B0503020204020204" charset="-122"/>
              <a:ea typeface="微软雅黑" panose="020B0503020204020204" charset="-122"/>
              <a:cs typeface="MiSans Normal" panose="00000500000000000000" charset="-122"/>
              <a:sym typeface="+mn-ea"/>
            </a:endParaRPr>
          </a:p>
        </p:txBody>
      </p:sp>
      <p:sp>
        <p:nvSpPr>
          <p:cNvPr id="34" name="圆角矩形 33"/>
          <p:cNvSpPr/>
          <p:nvPr>
            <p:custDataLst>
              <p:tags r:id="rId8"/>
            </p:custDataLst>
          </p:nvPr>
        </p:nvSpPr>
        <p:spPr>
          <a:xfrm>
            <a:off x="4382770" y="4206875"/>
            <a:ext cx="5067935" cy="927735"/>
          </a:xfrm>
          <a:prstGeom prst="roundRect">
            <a:avLst>
              <a:gd name="adj" fmla="val 50000"/>
            </a:avLst>
          </a:prstGeom>
          <a:solidFill>
            <a:schemeClr val="bg2"/>
          </a:solidFill>
          <a:ln>
            <a:noFill/>
          </a:ln>
          <a:effectLst>
            <a:outerShdw blurRad="254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a:endParaRPr lang="zh-CN" altLang="en-US">
              <a:latin typeface="微软雅黑" panose="020B0503020204020204" charset="-122"/>
              <a:ea typeface="微软雅黑" panose="020B0503020204020204" charset="-122"/>
              <a:cs typeface="MiSans Normal" panose="00000500000000000000" charset="-122"/>
            </a:endParaRPr>
          </a:p>
        </p:txBody>
      </p:sp>
      <p:sp>
        <p:nvSpPr>
          <p:cNvPr id="35" name="序号"/>
          <p:cNvSpPr txBox="1"/>
          <p:nvPr>
            <p:custDataLst>
              <p:tags r:id="rId9"/>
            </p:custDataLst>
          </p:nvPr>
        </p:nvSpPr>
        <p:spPr>
          <a:xfrm>
            <a:off x="4382770" y="4211320"/>
            <a:ext cx="920115" cy="923290"/>
          </a:xfrm>
          <a:prstGeom prst="ellipse">
            <a:avLst/>
          </a:prstGeom>
          <a:solidFill>
            <a:schemeClr val="accent1"/>
          </a:solidFill>
        </p:spPr>
        <p:txBody>
          <a:bodyPr wrap="none" lIns="0" tIns="0" rIns="0" bIns="0" rtlCol="0" anchor="ctr" anchorCtr="0">
            <a:normAutofit/>
          </a:bodyPr>
          <a:lstStyle/>
          <a:p>
            <a:pPr algn="ctr"/>
            <a:r>
              <a:rPr lang="en-US" altLang="zh-CN" sz="2400">
                <a:solidFill>
                  <a:schemeClr val="lt1"/>
                </a:solidFill>
                <a:latin typeface="微软雅黑" panose="020B0503020204020204" charset="-122"/>
                <a:ea typeface="微软雅黑" panose="020B0503020204020204" charset="-122"/>
                <a:cs typeface="MiSans Normal" panose="00000500000000000000" charset="-122"/>
              </a:rPr>
              <a:t>03</a:t>
            </a:r>
            <a:endParaRPr lang="en-US" altLang="zh-CN" sz="2400">
              <a:solidFill>
                <a:schemeClr val="lt1"/>
              </a:solidFill>
              <a:latin typeface="微软雅黑" panose="020B0503020204020204" charset="-122"/>
              <a:ea typeface="微软雅黑" panose="020B0503020204020204" charset="-122"/>
              <a:cs typeface="MiSans Normal" panose="00000500000000000000" charset="-122"/>
            </a:endParaRPr>
          </a:p>
        </p:txBody>
      </p:sp>
      <p:sp>
        <p:nvSpPr>
          <p:cNvPr id="36" name="标题"/>
          <p:cNvSpPr txBox="1"/>
          <p:nvPr>
            <p:custDataLst>
              <p:tags r:id="rId10"/>
            </p:custDataLst>
          </p:nvPr>
        </p:nvSpPr>
        <p:spPr>
          <a:xfrm>
            <a:off x="5624195" y="4214495"/>
            <a:ext cx="3827145" cy="925830"/>
          </a:xfrm>
          <a:prstGeom prst="rect">
            <a:avLst/>
          </a:prstGeom>
          <a:noFill/>
        </p:spPr>
        <p:txBody>
          <a:bodyPr wrap="square" lIns="91440" tIns="0" rIns="91440" bIns="0" rtlCol="0" anchor="ctr" anchorCtr="0">
            <a:normAutofit/>
          </a:bodyPr>
          <a:lstStyle/>
          <a:p>
            <a:pPr lvl="0" algn="l">
              <a:buClrTx/>
              <a:buSzTx/>
              <a:buFontTx/>
            </a:pPr>
            <a:r>
              <a:rPr lang="zh-CN" altLang="en-US" sz="2400" spc="200">
                <a:solidFill>
                  <a:schemeClr val="tx1">
                    <a:lumMod val="85000"/>
                    <a:lumOff val="15000"/>
                  </a:schemeClr>
                </a:solidFill>
                <a:uFillTx/>
                <a:latin typeface="微软雅黑" panose="020B0503020204020204" charset="-122"/>
                <a:ea typeface="微软雅黑" panose="020B0503020204020204" charset="-122"/>
                <a:cs typeface="MiSans Normal" panose="00000500000000000000" charset="-122"/>
                <a:sym typeface="+mn-ea"/>
              </a:rPr>
              <a:t>总结与心得</a:t>
            </a:r>
            <a:endParaRPr lang="zh-CN" altLang="en-US" sz="2400" spc="200">
              <a:solidFill>
                <a:schemeClr val="tx1">
                  <a:lumMod val="85000"/>
                  <a:lumOff val="15000"/>
                </a:schemeClr>
              </a:solidFill>
              <a:uFillTx/>
              <a:latin typeface="微软雅黑" panose="020B0503020204020204" charset="-122"/>
              <a:ea typeface="微软雅黑" panose="020B0503020204020204" charset="-122"/>
              <a:cs typeface="MiSans Normal" panose="00000500000000000000" charset="-122"/>
              <a:sym typeface="+mn-ea"/>
            </a:endParaRPr>
          </a:p>
        </p:txBody>
      </p:sp>
    </p:spTree>
    <p:custDataLst>
      <p:tags r:id="rId1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1030588" y="292100"/>
            <a:ext cx="4980305" cy="705485"/>
          </a:xfrm>
        </p:spPr>
        <p:txBody>
          <a:bodyPr lIns="36195"/>
          <a:lstStyle/>
          <a:p>
            <a:r>
              <a:rPr lang="en-US" altLang="zh-CN" dirty="0">
                <a:solidFill>
                  <a:schemeClr val="tx1"/>
                </a:solidFill>
                <a:latin typeface="微软雅黑" panose="020B0503020204020204" charset="-122"/>
                <a:ea typeface="微软雅黑" panose="020B0503020204020204" charset="-122"/>
                <a:cs typeface="微软雅黑" panose="020B0503020204020204" charset="-122"/>
              </a:rPr>
              <a:t>8</a:t>
            </a:r>
            <a:r>
              <a:rPr dirty="0">
                <a:solidFill>
                  <a:schemeClr val="tx1"/>
                </a:solidFill>
                <a:latin typeface="微软雅黑" panose="020B0503020204020204" charset="-122"/>
                <a:ea typeface="微软雅黑" panose="020B0503020204020204" charset="-122"/>
                <a:cs typeface="微软雅黑" panose="020B0503020204020204" charset="-122"/>
              </a:rPr>
              <a:t>）编码器信号</a:t>
            </a:r>
            <a:r>
              <a:rPr dirty="0">
                <a:solidFill>
                  <a:schemeClr val="tx1"/>
                </a:solidFill>
                <a:latin typeface="微软雅黑" panose="020B0503020204020204" charset="-122"/>
                <a:ea typeface="微软雅黑" panose="020B0503020204020204" charset="-122"/>
                <a:cs typeface="微软雅黑" panose="020B0503020204020204" charset="-122"/>
              </a:rPr>
              <a:t>读取</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文本占位符 6"/>
          <p:cNvSpPr>
            <a:spLocks noGrp="1"/>
          </p:cNvSpPr>
          <p:nvPr>
            <p:ph type="body" idx="1"/>
            <p:custDataLst>
              <p:tags r:id="rId2"/>
            </p:custDataLst>
          </p:nvPr>
        </p:nvSpPr>
        <p:spPr>
          <a:xfrm>
            <a:off x="634365" y="997585"/>
            <a:ext cx="5474335" cy="381635"/>
          </a:xfrm>
          <a:gradFill>
            <a:gsLst>
              <a:gs pos="100000">
                <a:schemeClr val="accent1">
                  <a:lumMod val="80000"/>
                  <a:lumOff val="20000"/>
                </a:schemeClr>
              </a:gs>
              <a:gs pos="34000">
                <a:schemeClr val="accent1"/>
              </a:gs>
            </a:gsLst>
            <a:lin ang="18900000" scaled="0"/>
          </a:gradFill>
        </p:spPr>
        <p:txBody>
          <a:bodyPr lIns="431800" tIns="36195" bIns="0">
            <a:normAutofit lnSpcReduction="10000"/>
          </a:bodyPr>
          <a:lstStyle/>
          <a:p>
            <a:r>
              <a:rPr lang="zh-CN" altLang="en-US" b="1">
                <a:solidFill>
                  <a:schemeClr val="bg1"/>
                </a:solidFill>
                <a:latin typeface="微软雅黑" panose="020B0503020204020204" charset="-122"/>
                <a:ea typeface="微软雅黑" panose="020B0503020204020204" charset="-122"/>
                <a:cs typeface="微软雅黑" panose="020B0503020204020204" charset="-122"/>
              </a:rPr>
              <a:t>电机正、反转下的正交编码信号</a:t>
            </a:r>
            <a:r>
              <a:rPr lang="en-US" altLang="zh-CN" b="1">
                <a:solidFill>
                  <a:schemeClr val="bg1"/>
                </a:solidFill>
                <a:latin typeface="微软雅黑" panose="020B0503020204020204" charset="-122"/>
                <a:ea typeface="微软雅黑" panose="020B0503020204020204" charset="-122"/>
                <a:cs typeface="微软雅黑" panose="020B0503020204020204" charset="-122"/>
              </a:rPr>
              <a:t>AB</a:t>
            </a:r>
            <a:r>
              <a:rPr lang="zh-CN" altLang="en-US" b="1">
                <a:solidFill>
                  <a:schemeClr val="bg1"/>
                </a:solidFill>
                <a:latin typeface="微软雅黑" panose="020B0503020204020204" charset="-122"/>
                <a:ea typeface="微软雅黑" panose="020B0503020204020204" charset="-122"/>
                <a:cs typeface="微软雅黑" panose="020B0503020204020204" charset="-122"/>
              </a:rPr>
              <a:t>相波形</a:t>
            </a:r>
            <a:endParaRPr lang="zh-CN" altLang="en-US"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634365" y="1542415"/>
            <a:ext cx="419163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（黄线表示</a:t>
            </a:r>
            <a:r>
              <a:rPr lang="en-US" altLang="zh-CN">
                <a:latin typeface="微软雅黑" panose="020B0503020204020204" charset="-122"/>
                <a:ea typeface="微软雅黑" panose="020B0503020204020204" charset="-122"/>
                <a:cs typeface="微软雅黑" panose="020B0503020204020204" charset="-122"/>
              </a:rPr>
              <a:t>A</a:t>
            </a:r>
            <a:r>
              <a:rPr lang="zh-CN" altLang="en-US">
                <a:latin typeface="微软雅黑" panose="020B0503020204020204" charset="-122"/>
                <a:ea typeface="微软雅黑" panose="020B0503020204020204" charset="-122"/>
                <a:cs typeface="微软雅黑" panose="020B0503020204020204" charset="-122"/>
              </a:rPr>
              <a:t>相，紫线表示</a:t>
            </a:r>
            <a:r>
              <a:rPr lang="en-US" altLang="zh-CN">
                <a:latin typeface="微软雅黑" panose="020B0503020204020204" charset="-122"/>
                <a:ea typeface="微软雅黑" panose="020B0503020204020204" charset="-122"/>
                <a:cs typeface="微软雅黑" panose="020B0503020204020204" charset="-122"/>
              </a:rPr>
              <a:t>B</a:t>
            </a:r>
            <a:r>
              <a:rPr lang="zh-CN" altLang="en-US">
                <a:latin typeface="微软雅黑" panose="020B0503020204020204" charset="-122"/>
                <a:ea typeface="微软雅黑" panose="020B0503020204020204" charset="-122"/>
                <a:cs typeface="微软雅黑" panose="020B0503020204020204" charset="-122"/>
              </a:rPr>
              <a:t>相）</a:t>
            </a: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609725" y="2037080"/>
            <a:ext cx="304228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正转时：（</a:t>
            </a:r>
            <a:r>
              <a:rPr lang="en-US" altLang="zh-CN">
                <a:latin typeface="微软雅黑" panose="020B0503020204020204" charset="-122"/>
                <a:ea typeface="微软雅黑" panose="020B0503020204020204" charset="-122"/>
                <a:cs typeface="微软雅黑" panose="020B0503020204020204" charset="-122"/>
              </a:rPr>
              <a:t>A</a:t>
            </a:r>
            <a:r>
              <a:rPr lang="zh-CN" altLang="en-US">
                <a:latin typeface="微软雅黑" panose="020B0503020204020204" charset="-122"/>
                <a:ea typeface="微软雅黑" panose="020B0503020204020204" charset="-122"/>
                <a:cs typeface="微软雅黑" panose="020B0503020204020204" charset="-122"/>
              </a:rPr>
              <a:t>相超前</a:t>
            </a:r>
            <a:r>
              <a:rPr lang="en-US" altLang="zh-CN">
                <a:latin typeface="微软雅黑" panose="020B0503020204020204" charset="-122"/>
                <a:ea typeface="微软雅黑" panose="020B0503020204020204" charset="-122"/>
                <a:cs typeface="微软雅黑" panose="020B0503020204020204" charset="-122"/>
              </a:rPr>
              <a:t>B</a:t>
            </a:r>
            <a:r>
              <a:rPr lang="zh-CN" altLang="en-US">
                <a:latin typeface="微软雅黑" panose="020B0503020204020204" charset="-122"/>
                <a:ea typeface="微软雅黑" panose="020B0503020204020204" charset="-122"/>
                <a:cs typeface="微软雅黑" panose="020B0503020204020204" charset="-122"/>
              </a:rPr>
              <a:t>项</a:t>
            </a:r>
            <a:r>
              <a:rPr lang="en-US" altLang="zh-CN">
                <a:latin typeface="微软雅黑" panose="020B0503020204020204" charset="-122"/>
                <a:ea typeface="微软雅黑" panose="020B0503020204020204" charset="-122"/>
                <a:cs typeface="微软雅黑" panose="020B0503020204020204" charset="-122"/>
              </a:rPr>
              <a:t>90</a:t>
            </a:r>
            <a:r>
              <a:rPr lang="en-US" altLang="en-US">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7470775" y="2037080"/>
            <a:ext cx="303657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反转时：（</a:t>
            </a:r>
            <a:r>
              <a:rPr lang="en-US" altLang="zh-CN">
                <a:latin typeface="微软雅黑" panose="020B0503020204020204" charset="-122"/>
                <a:ea typeface="微软雅黑" panose="020B0503020204020204" charset="-122"/>
                <a:cs typeface="微软雅黑" panose="020B0503020204020204" charset="-122"/>
              </a:rPr>
              <a:t>B</a:t>
            </a:r>
            <a:r>
              <a:rPr lang="zh-CN" altLang="en-US">
                <a:latin typeface="微软雅黑" panose="020B0503020204020204" charset="-122"/>
                <a:ea typeface="微软雅黑" panose="020B0503020204020204" charset="-122"/>
                <a:cs typeface="微软雅黑" panose="020B0503020204020204" charset="-122"/>
              </a:rPr>
              <a:t>相超前</a:t>
            </a:r>
            <a:r>
              <a:rPr lang="en-US" altLang="zh-CN">
                <a:latin typeface="微软雅黑" panose="020B0503020204020204" charset="-122"/>
                <a:ea typeface="微软雅黑" panose="020B0503020204020204" charset="-122"/>
                <a:cs typeface="微软雅黑" panose="020B0503020204020204" charset="-122"/>
              </a:rPr>
              <a:t>A</a:t>
            </a:r>
            <a:r>
              <a:rPr lang="zh-CN" altLang="en-US">
                <a:latin typeface="微软雅黑" panose="020B0503020204020204" charset="-122"/>
                <a:ea typeface="微软雅黑" panose="020B0503020204020204" charset="-122"/>
                <a:cs typeface="微软雅黑" panose="020B0503020204020204" charset="-122"/>
              </a:rPr>
              <a:t>项</a:t>
            </a:r>
            <a:r>
              <a:rPr lang="en-US" altLang="zh-CN">
                <a:latin typeface="微软雅黑" panose="020B0503020204020204" charset="-122"/>
                <a:ea typeface="微软雅黑" panose="020B0503020204020204" charset="-122"/>
                <a:cs typeface="微软雅黑" panose="020B0503020204020204" charset="-122"/>
              </a:rPr>
              <a:t>90</a:t>
            </a:r>
            <a:r>
              <a:rPr lang="en-US" altLang="en-US">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1" name="图片 3" descr="SDS2202X Plus_PNG_11"/>
          <p:cNvPicPr>
            <a:picLocks noChangeAspect="1"/>
          </p:cNvPicPr>
          <p:nvPr/>
        </p:nvPicPr>
        <p:blipFill>
          <a:blip r:embed="rId3"/>
          <a:stretch>
            <a:fillRect/>
          </a:stretch>
        </p:blipFill>
        <p:spPr>
          <a:xfrm>
            <a:off x="250508" y="2455228"/>
            <a:ext cx="5760085" cy="3375025"/>
          </a:xfrm>
          <a:prstGeom prst="rect">
            <a:avLst/>
          </a:prstGeom>
        </p:spPr>
      </p:pic>
      <p:pic>
        <p:nvPicPr>
          <p:cNvPr id="12" name="图片 6" descr="SDS2202X Plus_PNG_12"/>
          <p:cNvPicPr>
            <a:picLocks noChangeAspect="1"/>
          </p:cNvPicPr>
          <p:nvPr/>
        </p:nvPicPr>
        <p:blipFill>
          <a:blip r:embed="rId4"/>
          <a:stretch>
            <a:fillRect/>
          </a:stretch>
        </p:blipFill>
        <p:spPr>
          <a:xfrm>
            <a:off x="6108383" y="2455228"/>
            <a:ext cx="5760085" cy="3375025"/>
          </a:xfrm>
          <a:prstGeom prst="rect">
            <a:avLst/>
          </a:prstGeom>
        </p:spPr>
      </p:pic>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1030605" y="292100"/>
            <a:ext cx="7402195" cy="705485"/>
          </a:xfrm>
        </p:spPr>
        <p:txBody>
          <a:bodyPr lIns="36195">
            <a:normAutofit fontScale="90000"/>
          </a:bodyPr>
          <a:lstStyle/>
          <a:p>
            <a:r>
              <a:rPr lang="en-US" altLang="zh-CN" dirty="0">
                <a:solidFill>
                  <a:schemeClr val="tx1"/>
                </a:solidFill>
                <a:latin typeface="微软雅黑" panose="020B0503020204020204" charset="-122"/>
                <a:ea typeface="微软雅黑" panose="020B0503020204020204" charset="-122"/>
                <a:cs typeface="微软雅黑" panose="020B0503020204020204" charset="-122"/>
              </a:rPr>
              <a:t>9</a:t>
            </a:r>
            <a:r>
              <a:rPr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直流电机驱动电流信号采集电路设计</a:t>
            </a: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文本占位符 6"/>
          <p:cNvSpPr>
            <a:spLocks noGrp="1"/>
          </p:cNvSpPr>
          <p:nvPr>
            <p:ph type="body" idx="1"/>
            <p:custDataLst>
              <p:tags r:id="rId2"/>
            </p:custDataLst>
          </p:nvPr>
        </p:nvSpPr>
        <p:spPr>
          <a:xfrm>
            <a:off x="634365" y="997585"/>
            <a:ext cx="5474335" cy="381635"/>
          </a:xfrm>
          <a:gradFill>
            <a:gsLst>
              <a:gs pos="100000">
                <a:schemeClr val="accent1">
                  <a:lumMod val="80000"/>
                  <a:lumOff val="20000"/>
                </a:schemeClr>
              </a:gs>
              <a:gs pos="34000">
                <a:schemeClr val="accent1"/>
              </a:gs>
            </a:gsLst>
            <a:lin ang="18900000" scaled="0"/>
          </a:gradFill>
        </p:spPr>
        <p:txBody>
          <a:bodyPr lIns="431800" tIns="36195" bIns="0">
            <a:normAutofit lnSpcReduction="10000"/>
          </a:bodyPr>
          <a:lstStyle/>
          <a:p>
            <a:r>
              <a:rPr lang="en-US" altLang="zh-CN" b="1">
                <a:solidFill>
                  <a:schemeClr val="bg1"/>
                </a:solidFill>
                <a:latin typeface="微软雅黑" panose="020B0503020204020204" charset="-122"/>
                <a:ea typeface="微软雅黑" panose="020B0503020204020204" charset="-122"/>
                <a:cs typeface="微软雅黑" panose="020B0503020204020204" charset="-122"/>
              </a:rPr>
              <a:t>ACS712</a:t>
            </a:r>
            <a:r>
              <a:rPr lang="zh-CN" altLang="en-US" b="1">
                <a:solidFill>
                  <a:schemeClr val="bg1"/>
                </a:solidFill>
                <a:latin typeface="微软雅黑" panose="020B0503020204020204" charset="-122"/>
                <a:ea typeface="微软雅黑" panose="020B0503020204020204" charset="-122"/>
                <a:cs typeface="微软雅黑" panose="020B0503020204020204" charset="-122"/>
              </a:rPr>
              <a:t>芯片工作特性</a:t>
            </a:r>
            <a:endParaRPr lang="zh-CN" altLang="en-US"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642620" y="1499235"/>
            <a:ext cx="439547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根据</a:t>
            </a:r>
            <a:r>
              <a:rPr lang="en-US" altLang="zh-CN">
                <a:latin typeface="微软雅黑" panose="020B0503020204020204" charset="-122"/>
                <a:ea typeface="微软雅黑" panose="020B0503020204020204" charset="-122"/>
                <a:cs typeface="微软雅黑" panose="020B0503020204020204" charset="-122"/>
              </a:rPr>
              <a:t>ACS712</a:t>
            </a:r>
            <a:r>
              <a:rPr lang="zh-CN" altLang="en-US">
                <a:latin typeface="微软雅黑" panose="020B0503020204020204" charset="-122"/>
                <a:ea typeface="微软雅黑" panose="020B0503020204020204" charset="-122"/>
                <a:cs typeface="微软雅黑" panose="020B0503020204020204" charset="-122"/>
              </a:rPr>
              <a:t>的芯片手册，其主要参数有：</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3"/>
          <a:stretch>
            <a:fillRect/>
          </a:stretch>
        </p:blipFill>
        <p:spPr>
          <a:xfrm>
            <a:off x="351790" y="1867535"/>
            <a:ext cx="5354955" cy="2673985"/>
          </a:xfrm>
          <a:prstGeom prst="rect">
            <a:avLst/>
          </a:prstGeom>
        </p:spPr>
      </p:pic>
      <p:sp>
        <p:nvSpPr>
          <p:cNvPr id="4" name="文本框 3"/>
          <p:cNvSpPr txBox="1"/>
          <p:nvPr/>
        </p:nvSpPr>
        <p:spPr>
          <a:xfrm>
            <a:off x="401320" y="4629785"/>
            <a:ext cx="8254365" cy="1753235"/>
          </a:xfrm>
          <a:prstGeom prst="rect">
            <a:avLst/>
          </a:prstGeom>
          <a:noFill/>
        </p:spPr>
        <p:txBody>
          <a:bodyPr wrap="square" rtlCol="0">
            <a:spAutoFit/>
          </a:bodyPr>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ACS712</a:t>
            </a:r>
            <a:r>
              <a:rPr lang="zh-CN" altLang="en-US">
                <a:latin typeface="微软雅黑" panose="020B0503020204020204" charset="-122"/>
                <a:ea typeface="微软雅黑" panose="020B0503020204020204" charset="-122"/>
                <a:cs typeface="微软雅黑" panose="020B0503020204020204" charset="-122"/>
              </a:rPr>
              <a:t>的工作电压范围在</a:t>
            </a:r>
            <a:r>
              <a:rPr lang="en-US" altLang="zh-CN">
                <a:latin typeface="微软雅黑" panose="020B0503020204020204" charset="-122"/>
                <a:ea typeface="微软雅黑" panose="020B0503020204020204" charset="-122"/>
                <a:cs typeface="微软雅黑" panose="020B0503020204020204" charset="-122"/>
              </a:rPr>
              <a:t>4.5~5.5V</a:t>
            </a:r>
            <a:r>
              <a:rPr lang="zh-CN" altLang="en-US">
                <a:latin typeface="微软雅黑" panose="020B0503020204020204" charset="-122"/>
                <a:ea typeface="微软雅黑" panose="020B0503020204020204" charset="-122"/>
                <a:cs typeface="微软雅黑" panose="020B0503020204020204" charset="-122"/>
              </a:rPr>
              <a:t>之间，它的</a:t>
            </a:r>
            <a:r>
              <a:rPr lang="en-US" altLang="zh-CN">
                <a:latin typeface="微软雅黑" panose="020B0503020204020204" charset="-122"/>
                <a:ea typeface="微软雅黑" panose="020B0503020204020204" charset="-122"/>
                <a:cs typeface="微软雅黑" panose="020B0503020204020204" charset="-122"/>
              </a:rPr>
              <a:t>7</a:t>
            </a:r>
            <a:r>
              <a:rPr lang="zh-CN" altLang="en-US">
                <a:latin typeface="微软雅黑" panose="020B0503020204020204" charset="-122"/>
                <a:ea typeface="微软雅黑" panose="020B0503020204020204" charset="-122"/>
                <a:cs typeface="微软雅黑" panose="020B0503020204020204" charset="-122"/>
              </a:rPr>
              <a:t>管脚能输出与测量电流成正比的输出电压，通过检测电压大小能得到电流大小，适合本实验的要求。</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我们使用的是</a:t>
            </a:r>
            <a:r>
              <a:rPr lang="en-US" altLang="zh-CN">
                <a:latin typeface="微软雅黑" panose="020B0503020204020204" charset="-122"/>
                <a:ea typeface="微软雅黑" panose="020B0503020204020204" charset="-122"/>
                <a:cs typeface="微软雅黑" panose="020B0503020204020204" charset="-122"/>
              </a:rPr>
              <a:t>ACS712x05B</a:t>
            </a:r>
            <a:r>
              <a:rPr lang="zh-CN" altLang="en-US">
                <a:latin typeface="微软雅黑" panose="020B0503020204020204" charset="-122"/>
                <a:ea typeface="微软雅黑" panose="020B0503020204020204" charset="-122"/>
                <a:cs typeface="微软雅黑" panose="020B0503020204020204" charset="-122"/>
              </a:rPr>
              <a:t>，在输入电压为</a:t>
            </a:r>
            <a:r>
              <a:rPr lang="en-US" altLang="zh-CN">
                <a:latin typeface="微软雅黑" panose="020B0503020204020204" charset="-122"/>
                <a:ea typeface="微软雅黑" panose="020B0503020204020204" charset="-122"/>
                <a:cs typeface="微软雅黑" panose="020B0503020204020204" charset="-122"/>
              </a:rPr>
              <a:t>5V</a:t>
            </a:r>
            <a:r>
              <a:rPr lang="zh-CN" altLang="en-US">
                <a:latin typeface="微软雅黑" panose="020B0503020204020204" charset="-122"/>
                <a:ea typeface="微软雅黑" panose="020B0503020204020204" charset="-122"/>
                <a:cs typeface="微软雅黑" panose="020B0503020204020204" charset="-122"/>
              </a:rPr>
              <a:t>时电流的灵敏度为</a:t>
            </a:r>
            <a:r>
              <a:rPr lang="en-US" altLang="zh-CN">
                <a:latin typeface="微软雅黑" panose="020B0503020204020204" charset="-122"/>
                <a:ea typeface="微软雅黑" panose="020B0503020204020204" charset="-122"/>
                <a:cs typeface="微软雅黑" panose="020B0503020204020204" charset="-122"/>
              </a:rPr>
              <a:t>185</a:t>
            </a:r>
            <a:r>
              <a:rPr lang="en-US" altLang="zh-CN">
                <a:latin typeface="微软雅黑" panose="020B0503020204020204" charset="-122"/>
                <a:ea typeface="微软雅黑" panose="020B0503020204020204" charset="-122"/>
                <a:cs typeface="微软雅黑" panose="020B0503020204020204" charset="-122"/>
              </a:rPr>
              <a:t>mV/A</a:t>
            </a:r>
            <a:endParaRPr lang="en-US" altLang="zh-CN">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5933440" y="1529715"/>
            <a:ext cx="534098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输出特性：当输入电流为零时，输出电压为</a:t>
            </a:r>
            <a:r>
              <a:rPr lang="en-US" altLang="zh-CN">
                <a:latin typeface="微软雅黑" panose="020B0503020204020204" charset="-122"/>
                <a:ea typeface="微软雅黑" panose="020B0503020204020204" charset="-122"/>
                <a:cs typeface="微软雅黑" panose="020B0503020204020204" charset="-122"/>
              </a:rPr>
              <a:t>2.5V</a:t>
            </a:r>
            <a:endParaRPr lang="en-US" altLang="zh-CN">
              <a:latin typeface="微软雅黑" panose="020B0503020204020204" charset="-122"/>
              <a:ea typeface="微软雅黑" panose="020B0503020204020204" charset="-122"/>
              <a:cs typeface="微软雅黑" panose="020B0503020204020204" charset="-122"/>
            </a:endParaRPr>
          </a:p>
        </p:txBody>
      </p:sp>
      <p:pic>
        <p:nvPicPr>
          <p:cNvPr id="13" name="图片 5"/>
          <p:cNvPicPr>
            <a:picLocks noChangeAspect="1"/>
          </p:cNvPicPr>
          <p:nvPr/>
        </p:nvPicPr>
        <p:blipFill>
          <a:blip r:embed="rId4"/>
          <a:stretch>
            <a:fillRect/>
          </a:stretch>
        </p:blipFill>
        <p:spPr>
          <a:xfrm>
            <a:off x="6708775" y="2048510"/>
            <a:ext cx="3496945" cy="2311400"/>
          </a:xfrm>
          <a:prstGeom prst="rect">
            <a:avLst/>
          </a:prstGeom>
          <a:noFill/>
          <a:ln>
            <a:noFill/>
          </a:ln>
        </p:spPr>
      </p:pic>
      <p:pic>
        <p:nvPicPr>
          <p:cNvPr id="8" name="图片 7"/>
          <p:cNvPicPr>
            <a:picLocks noChangeAspect="1"/>
          </p:cNvPicPr>
          <p:nvPr/>
        </p:nvPicPr>
        <p:blipFill>
          <a:blip r:embed="rId5"/>
          <a:stretch>
            <a:fillRect/>
          </a:stretch>
        </p:blipFill>
        <p:spPr>
          <a:xfrm>
            <a:off x="8979535" y="4510405"/>
            <a:ext cx="2294890" cy="1944370"/>
          </a:xfrm>
          <a:prstGeom prst="rect">
            <a:avLst/>
          </a:prstGeom>
        </p:spPr>
      </p:pic>
      <p:sp>
        <p:nvSpPr>
          <p:cNvPr id="10" name="文本框 9"/>
          <p:cNvSpPr txBox="1"/>
          <p:nvPr/>
        </p:nvSpPr>
        <p:spPr>
          <a:xfrm>
            <a:off x="9238615" y="6301740"/>
            <a:ext cx="1715770" cy="368300"/>
          </a:xfrm>
          <a:prstGeom prst="rect">
            <a:avLst/>
          </a:prstGeom>
          <a:noFill/>
        </p:spPr>
        <p:txBody>
          <a:bodyPr wrap="square" rtlCol="0" anchor="t">
            <a:spAutoFit/>
          </a:bodyPr>
          <a:p>
            <a:r>
              <a:rPr lang="en-US" altLang="zh-CN">
                <a:latin typeface="微软雅黑" panose="020B0503020204020204" charset="-122"/>
                <a:ea typeface="微软雅黑" panose="020B0503020204020204" charset="-122"/>
                <a:cs typeface="微软雅黑" panose="020B0503020204020204" charset="-122"/>
                <a:sym typeface="+mn-ea"/>
              </a:rPr>
              <a:t>ACS712</a:t>
            </a:r>
            <a:r>
              <a:rPr lang="zh-CN" altLang="en-US">
                <a:latin typeface="微软雅黑" panose="020B0503020204020204" charset="-122"/>
                <a:ea typeface="微软雅黑" panose="020B0503020204020204" charset="-122"/>
                <a:cs typeface="微软雅黑" panose="020B0503020204020204" charset="-122"/>
                <a:sym typeface="+mn-ea"/>
              </a:rPr>
              <a:t>接口图</a:t>
            </a:r>
            <a:endParaRPr lang="zh-CN" altLang="en-US">
              <a:latin typeface="微软雅黑" panose="020B0503020204020204" charset="-122"/>
              <a:ea typeface="微软雅黑" panose="020B0503020204020204" charset="-122"/>
              <a:cs typeface="微软雅黑" panose="020B0503020204020204" charset="-122"/>
              <a:sym typeface="+mn-ea"/>
            </a:endParaRPr>
          </a:p>
        </p:txBody>
      </p:sp>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1030605" y="292100"/>
            <a:ext cx="7402195" cy="705485"/>
          </a:xfrm>
        </p:spPr>
        <p:txBody>
          <a:bodyPr lIns="36195">
            <a:normAutofit fontScale="90000"/>
          </a:bodyPr>
          <a:lstStyle/>
          <a:p>
            <a:r>
              <a:rPr lang="en-US" altLang="zh-CN" dirty="0">
                <a:solidFill>
                  <a:schemeClr val="tx1"/>
                </a:solidFill>
                <a:latin typeface="微软雅黑" panose="020B0503020204020204" charset="-122"/>
                <a:ea typeface="微软雅黑" panose="020B0503020204020204" charset="-122"/>
                <a:cs typeface="微软雅黑" panose="020B0503020204020204" charset="-122"/>
              </a:rPr>
              <a:t>9</a:t>
            </a:r>
            <a:r>
              <a:rPr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直流电机驱动电流信号采集电路设计</a:t>
            </a: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文本占位符 6"/>
          <p:cNvSpPr>
            <a:spLocks noGrp="1"/>
          </p:cNvSpPr>
          <p:nvPr>
            <p:ph type="body" idx="1"/>
            <p:custDataLst>
              <p:tags r:id="rId2"/>
            </p:custDataLst>
          </p:nvPr>
        </p:nvSpPr>
        <p:spPr>
          <a:xfrm>
            <a:off x="634365" y="997585"/>
            <a:ext cx="5474335" cy="381635"/>
          </a:xfrm>
          <a:gradFill>
            <a:gsLst>
              <a:gs pos="100000">
                <a:schemeClr val="accent1">
                  <a:lumMod val="80000"/>
                  <a:lumOff val="20000"/>
                </a:schemeClr>
              </a:gs>
              <a:gs pos="34000">
                <a:schemeClr val="accent1"/>
              </a:gs>
            </a:gsLst>
            <a:lin ang="18900000" scaled="0"/>
          </a:gradFill>
        </p:spPr>
        <p:txBody>
          <a:bodyPr lIns="431800" tIns="36195" bIns="0">
            <a:normAutofit lnSpcReduction="10000"/>
          </a:bodyPr>
          <a:lstStyle/>
          <a:p>
            <a:r>
              <a:rPr lang="zh-CN" altLang="en-US" b="1">
                <a:solidFill>
                  <a:schemeClr val="bg1"/>
                </a:solidFill>
                <a:latin typeface="微软雅黑" panose="020B0503020204020204" charset="-122"/>
                <a:ea typeface="微软雅黑" panose="020B0503020204020204" charset="-122"/>
              </a:rPr>
              <a:t>采集电路设计</a:t>
            </a:r>
            <a:endParaRPr lang="zh-CN" altLang="en-US" b="1">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846705" y="4773295"/>
            <a:ext cx="132588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电路</a:t>
            </a:r>
            <a:r>
              <a:rPr lang="zh-CN" altLang="en-US">
                <a:latin typeface="微软雅黑" panose="020B0503020204020204" charset="-122"/>
                <a:ea typeface="微软雅黑" panose="020B0503020204020204" charset="-122"/>
              </a:rPr>
              <a:t>设计图</a:t>
            </a:r>
            <a:endParaRPr lang="zh-CN" altLang="en-US">
              <a:latin typeface="微软雅黑" panose="020B0503020204020204" charset="-122"/>
              <a:ea typeface="微软雅黑" panose="020B0503020204020204" charset="-122"/>
            </a:endParaRPr>
          </a:p>
        </p:txBody>
      </p:sp>
      <p:sp>
        <p:nvSpPr>
          <p:cNvPr id="9" name="文本框 8"/>
          <p:cNvSpPr txBox="1"/>
          <p:nvPr/>
        </p:nvSpPr>
        <p:spPr>
          <a:xfrm>
            <a:off x="7225030" y="4959350"/>
            <a:ext cx="141795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焊接实物图</a:t>
            </a:r>
            <a:endParaRPr lang="zh-CN" altLang="en-US">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tretch>
            <a:fillRect/>
          </a:stretch>
        </p:blipFill>
        <p:spPr>
          <a:xfrm>
            <a:off x="1511935" y="1737995"/>
            <a:ext cx="4453890" cy="2926080"/>
          </a:xfrm>
          <a:prstGeom prst="rect">
            <a:avLst/>
          </a:prstGeom>
          <a:noFill/>
          <a:ln>
            <a:noFill/>
          </a:ln>
        </p:spPr>
      </p:pic>
      <p:pic>
        <p:nvPicPr>
          <p:cNvPr id="8" name="图片 6" descr="IMG_256"/>
          <p:cNvPicPr>
            <a:picLocks noChangeAspect="1"/>
          </p:cNvPicPr>
          <p:nvPr/>
        </p:nvPicPr>
        <p:blipFill>
          <a:blip r:embed="rId4"/>
          <a:srcRect t="22068" r="15317" b="17295"/>
          <a:stretch>
            <a:fillRect/>
          </a:stretch>
        </p:blipFill>
        <p:spPr>
          <a:xfrm>
            <a:off x="6128385" y="1525270"/>
            <a:ext cx="3508375" cy="3350895"/>
          </a:xfrm>
          <a:prstGeom prst="rect">
            <a:avLst/>
          </a:prstGeom>
          <a:noFill/>
          <a:ln w="9525">
            <a:noFill/>
          </a:ln>
        </p:spPr>
      </p:pic>
      <p:sp>
        <p:nvSpPr>
          <p:cNvPr id="3" name="文本框 2"/>
          <p:cNvSpPr txBox="1"/>
          <p:nvPr/>
        </p:nvSpPr>
        <p:spPr>
          <a:xfrm>
            <a:off x="2944495" y="5403850"/>
            <a:ext cx="4561205" cy="645160"/>
          </a:xfrm>
          <a:prstGeom prst="rect">
            <a:avLst/>
          </a:prstGeom>
          <a:noFill/>
        </p:spPr>
        <p:txBody>
          <a:bodyPr wrap="square" rtlCol="0">
            <a:spAutoFit/>
          </a:bodyPr>
          <a:p>
            <a:r>
              <a:rPr lang="en-US" altLang="zh-CN">
                <a:latin typeface="微软雅黑" panose="020B0503020204020204" charset="-122"/>
                <a:ea typeface="微软雅黑" panose="020B0503020204020204" charset="-122"/>
                <a:cs typeface="微软雅黑" panose="020B0503020204020204" charset="-122"/>
              </a:rPr>
              <a:t>ACS712 </a:t>
            </a:r>
            <a:r>
              <a:rPr lang="zh-CN" altLang="en-US">
                <a:latin typeface="微软雅黑" panose="020B0503020204020204" charset="-122"/>
                <a:ea typeface="微软雅黑" panose="020B0503020204020204" charset="-122"/>
                <a:cs typeface="微软雅黑" panose="020B0503020204020204" charset="-122"/>
              </a:rPr>
              <a:t>输出模拟信号</a:t>
            </a:r>
            <a:r>
              <a:rPr lang="en-US" altLang="zh-CN">
                <a:latin typeface="微软雅黑" panose="020B0503020204020204" charset="-122"/>
                <a:ea typeface="微软雅黑" panose="020B0503020204020204" charset="-122"/>
                <a:cs typeface="微软雅黑" panose="020B0503020204020204" charset="-122"/>
              </a:rPr>
              <a:t> VOUT</a:t>
            </a:r>
            <a:r>
              <a:rPr lang="zh-CN" altLang="en-US">
                <a:latin typeface="微软雅黑" panose="020B0503020204020204" charset="-122"/>
                <a:ea typeface="微软雅黑" panose="020B0503020204020204" charset="-122"/>
                <a:cs typeface="微软雅黑" panose="020B0503020204020204" charset="-122"/>
              </a:rPr>
              <a:t>，该信号与规定范围内的电流</a:t>
            </a:r>
            <a:r>
              <a:rPr lang="en-US" altLang="zh-CN">
                <a:latin typeface="微软雅黑" panose="020B0503020204020204" charset="-122"/>
                <a:ea typeface="微软雅黑" panose="020B0503020204020204" charset="-122"/>
                <a:cs typeface="微软雅黑" panose="020B0503020204020204" charset="-122"/>
              </a:rPr>
              <a:t> IP </a:t>
            </a:r>
            <a:r>
              <a:rPr lang="zh-CN" altLang="en-US">
                <a:latin typeface="微软雅黑" panose="020B0503020204020204" charset="-122"/>
                <a:ea typeface="微软雅黑" panose="020B0503020204020204" charset="-122"/>
                <a:cs typeface="微软雅黑" panose="020B0503020204020204" charset="-122"/>
              </a:rPr>
              <a:t>呈线性变化。</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rPr>
              <a:t>10</a:t>
            </a:r>
            <a:r>
              <a:rPr>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直流电动机的机械特性</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469900" y="1609725"/>
            <a:ext cx="6863715" cy="4415790"/>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lstStyle/>
          <a:p>
            <a:pPr>
              <a:lnSpc>
                <a:spcPct val="130000"/>
              </a:lnSpc>
            </a:pPr>
            <a:endParaRPr lang="zh-CN" altLang="en-US" kern="0" spc="0" dirty="0">
              <a:ln>
                <a:noFill/>
                <a:prstDash val="sysDot"/>
              </a:ln>
              <a:solidFill>
                <a:schemeClr val="tx1">
                  <a:lumMod val="85000"/>
                  <a:lumOff val="15000"/>
                </a:schemeClr>
              </a:solidFill>
              <a:latin typeface="微软雅黑" panose="020B0503020204020204" charset="-122"/>
              <a:ea typeface="微软雅黑" panose="020B0503020204020204" charset="-122"/>
              <a:sym typeface="+mn-ea"/>
            </a:endParaRPr>
          </a:p>
        </p:txBody>
      </p:sp>
      <p:cxnSp>
        <p:nvCxnSpPr>
          <p:cNvPr id="21" name="直接连接符 20"/>
          <p:cNvCxnSpPr/>
          <p:nvPr>
            <p:custDataLst>
              <p:tags r:id="rId4"/>
            </p:custDataLst>
          </p:nvPr>
        </p:nvCxnSpPr>
        <p:spPr>
          <a:xfrm>
            <a:off x="1285240" y="5923280"/>
            <a:ext cx="45042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
            </p:custDataLst>
          </p:nvPr>
        </p:nvCxnSpPr>
        <p:spPr>
          <a:xfrm>
            <a:off x="1971040" y="5923280"/>
            <a:ext cx="4019550" cy="0"/>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8955" y="1696085"/>
            <a:ext cx="6758940" cy="3415030"/>
          </a:xfrm>
          <a:prstGeom prst="rect">
            <a:avLst/>
          </a:prstGeom>
          <a:noFill/>
        </p:spPr>
        <p:txBody>
          <a:bodyPr wrap="square" rtlCol="0">
            <a:spAutoFit/>
          </a:bodyPr>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使用设计的功率放大器驱动直流电动机</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砝码负载组；通过</a:t>
            </a:r>
            <a:r>
              <a:rPr lang="zh-CN" altLang="en-US">
                <a:latin typeface="微软雅黑" panose="020B0503020204020204" charset="-122"/>
                <a:ea typeface="微软雅黑" panose="020B0503020204020204" charset="-122"/>
                <a:cs typeface="微软雅黑" panose="020B0503020204020204" charset="-122"/>
                <a:sym typeface="+mn-ea"/>
              </a:rPr>
              <a:t>砝码</a:t>
            </a:r>
            <a:r>
              <a:rPr lang="zh-CN" altLang="en-US">
                <a:latin typeface="微软雅黑" panose="020B0503020204020204" charset="-122"/>
                <a:ea typeface="微软雅黑" panose="020B0503020204020204" charset="-122"/>
                <a:cs typeface="微软雅黑" panose="020B0503020204020204" charset="-122"/>
              </a:rPr>
              <a:t>改变并计算直流电动机的负载转矩，通过示波器测试脉冲编码器的频率来计算机组的转速；</a:t>
            </a:r>
            <a:r>
              <a:rPr lang="zh-CN" altLang="en-US" b="1">
                <a:latin typeface="微软雅黑" panose="020B0503020204020204" charset="-122"/>
                <a:ea typeface="微软雅黑" panose="020B0503020204020204" charset="-122"/>
                <a:cs typeface="微软雅黑" panose="020B0503020204020204" charset="-122"/>
              </a:rPr>
              <a:t>机械特性即转速</a:t>
            </a:r>
            <a:r>
              <a:rPr lang="en-US" altLang="zh-CN" b="1">
                <a:latin typeface="微软雅黑" panose="020B0503020204020204" charset="-122"/>
                <a:ea typeface="微软雅黑" panose="020B0503020204020204" charset="-122"/>
                <a:cs typeface="微软雅黑" panose="020B0503020204020204" charset="-122"/>
              </a:rPr>
              <a:t>-</a:t>
            </a:r>
            <a:r>
              <a:rPr lang="zh-CN" altLang="en-US" b="1">
                <a:latin typeface="微软雅黑" panose="020B0503020204020204" charset="-122"/>
                <a:ea typeface="微软雅黑" panose="020B0503020204020204" charset="-122"/>
                <a:cs typeface="微软雅黑" panose="020B0503020204020204" charset="-122"/>
              </a:rPr>
              <a:t>转矩关系</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b="1">
                <a:latin typeface="微软雅黑" panose="020B0503020204020204" charset="-122"/>
                <a:ea typeface="微软雅黑" panose="020B0503020204020204" charset="-122"/>
                <a:cs typeface="微软雅黑" panose="020B0503020204020204" charset="-122"/>
              </a:rPr>
              <a:t>转矩</a:t>
            </a:r>
            <a:r>
              <a:rPr lang="zh-CN" altLang="en-US">
                <a:latin typeface="微软雅黑" panose="020B0503020204020204" charset="-122"/>
                <a:ea typeface="微软雅黑" panose="020B0503020204020204" charset="-122"/>
                <a:cs typeface="微软雅黑" panose="020B0503020204020204" charset="-122"/>
              </a:rPr>
              <a:t>：改变负载的质量</a:t>
            </a:r>
            <a:r>
              <a:rPr lang="en-US" altLang="zh-CN">
                <a:latin typeface="微软雅黑" panose="020B0503020204020204" charset="-122"/>
                <a:ea typeface="微软雅黑" panose="020B0503020204020204" charset="-122"/>
                <a:cs typeface="微软雅黑" panose="020B0503020204020204" charset="-122"/>
              </a:rPr>
              <a:t>m</a:t>
            </a:r>
            <a:r>
              <a:rPr lang="zh-CN" altLang="en-US">
                <a:latin typeface="微软雅黑" panose="020B0503020204020204" charset="-122"/>
                <a:ea typeface="微软雅黑" panose="020B0503020204020204" charset="-122"/>
                <a:cs typeface="微软雅黑" panose="020B0503020204020204" charset="-122"/>
              </a:rPr>
              <a:t>，负载转矩</a:t>
            </a:r>
            <a:r>
              <a:rPr lang="en-US" altLang="zh-CN">
                <a:latin typeface="微软雅黑" panose="020B0503020204020204" charset="-122"/>
                <a:ea typeface="微软雅黑" panose="020B0503020204020204" charset="-122"/>
                <a:cs typeface="微软雅黑" panose="020B0503020204020204" charset="-122"/>
              </a:rPr>
              <a:t>T = mgR</a:t>
            </a:r>
            <a:r>
              <a:rPr lang="zh-CN" altLang="en-US">
                <a:latin typeface="微软雅黑" panose="020B0503020204020204" charset="-122"/>
                <a:ea typeface="微软雅黑" panose="020B0503020204020204" charset="-122"/>
                <a:cs typeface="微软雅黑" panose="020B0503020204020204" charset="-122"/>
              </a:rPr>
              <a:t>，其中</a:t>
            </a:r>
            <a:r>
              <a:rPr lang="en-US" altLang="zh-CN">
                <a:latin typeface="微软雅黑" panose="020B0503020204020204" charset="-122"/>
                <a:ea typeface="微软雅黑" panose="020B0503020204020204" charset="-122"/>
                <a:cs typeface="微软雅黑" panose="020B0503020204020204" charset="-122"/>
              </a:rPr>
              <a:t>R</a:t>
            </a:r>
            <a:r>
              <a:rPr lang="zh-CN" altLang="en-US">
                <a:latin typeface="微软雅黑" panose="020B0503020204020204" charset="-122"/>
                <a:ea typeface="微软雅黑" panose="020B0503020204020204" charset="-122"/>
                <a:cs typeface="微软雅黑" panose="020B0503020204020204" charset="-122"/>
              </a:rPr>
              <a:t>为法兰连接件的外半径。</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b="1">
                <a:latin typeface="微软雅黑" panose="020B0503020204020204" charset="-122"/>
                <a:ea typeface="微软雅黑" panose="020B0503020204020204" charset="-122"/>
                <a:cs typeface="微软雅黑" panose="020B0503020204020204" charset="-122"/>
              </a:rPr>
              <a:t>转速</a:t>
            </a:r>
            <a:r>
              <a:rPr lang="zh-CN" altLang="en-US">
                <a:latin typeface="微软雅黑" panose="020B0503020204020204" charset="-122"/>
                <a:ea typeface="微软雅黑" panose="020B0503020204020204" charset="-122"/>
                <a:cs typeface="微软雅黑" panose="020B0503020204020204" charset="-122"/>
              </a:rPr>
              <a:t>：通过示波器测试脉冲编码器的频率。由编码器数据表知，电机旋转一圈编码器输出</a:t>
            </a:r>
            <a:r>
              <a:rPr lang="en-US" altLang="zh-CN">
                <a:latin typeface="微软雅黑" panose="020B0503020204020204" charset="-122"/>
                <a:ea typeface="微软雅黑" panose="020B0503020204020204" charset="-122"/>
                <a:cs typeface="微软雅黑" panose="020B0503020204020204" charset="-122"/>
              </a:rPr>
              <a:t>17</a:t>
            </a:r>
            <a:r>
              <a:rPr lang="zh-CN" altLang="en-US">
                <a:latin typeface="微软雅黑" panose="020B0503020204020204" charset="-122"/>
                <a:ea typeface="微软雅黑" panose="020B0503020204020204" charset="-122"/>
                <a:cs typeface="微软雅黑" panose="020B0503020204020204" charset="-122"/>
              </a:rPr>
              <a:t>个脉冲，减速比为</a:t>
            </a:r>
            <a:r>
              <a:rPr lang="en-US" altLang="zh-CN">
                <a:latin typeface="微软雅黑" panose="020B0503020204020204" charset="-122"/>
                <a:ea typeface="微软雅黑" panose="020B0503020204020204" charset="-122"/>
                <a:cs typeface="微软雅黑" panose="020B0503020204020204" charset="-122"/>
              </a:rPr>
              <a:t>1:92</a:t>
            </a:r>
            <a:r>
              <a:rPr lang="zh-CN" altLang="en-US">
                <a:latin typeface="微软雅黑" panose="020B0503020204020204" charset="-122"/>
                <a:ea typeface="微软雅黑" panose="020B0503020204020204" charset="-122"/>
                <a:cs typeface="微软雅黑" panose="020B0503020204020204" charset="-122"/>
              </a:rPr>
              <a:t>。当示波器测得的脉冲编码器的频率为</a:t>
            </a:r>
            <a:r>
              <a:rPr lang="en-US" altLang="zh-CN">
                <a:latin typeface="微软雅黑" panose="020B0503020204020204" charset="-122"/>
                <a:ea typeface="微软雅黑" panose="020B0503020204020204" charset="-122"/>
                <a:cs typeface="微软雅黑" panose="020B0503020204020204" charset="-122"/>
              </a:rPr>
              <a:t>f</a:t>
            </a:r>
            <a:r>
              <a:rPr lang="zh-CN" altLang="en-US">
                <a:latin typeface="微软雅黑" panose="020B0503020204020204" charset="-122"/>
                <a:ea typeface="微软雅黑" panose="020B0503020204020204" charset="-122"/>
                <a:cs typeface="微软雅黑" panose="020B0503020204020204" charset="-122"/>
              </a:rPr>
              <a:t>，可算得电机的转速（</a:t>
            </a:r>
            <a:r>
              <a:rPr lang="en-US" altLang="zh-CN">
                <a:latin typeface="微软雅黑" panose="020B0503020204020204" charset="-122"/>
                <a:ea typeface="微软雅黑" panose="020B0503020204020204" charset="-122"/>
                <a:cs typeface="微软雅黑" panose="020B0503020204020204" charset="-122"/>
              </a:rPr>
              <a:t>rpm</a:t>
            </a:r>
            <a:r>
              <a:rPr lang="zh-CN" altLang="en-US">
                <a:latin typeface="微软雅黑" panose="020B0503020204020204" charset="-122"/>
                <a:ea typeface="微软雅黑" panose="020B0503020204020204" charset="-122"/>
                <a:cs typeface="微软雅黑" panose="020B0503020204020204" charset="-122"/>
              </a:rPr>
              <a:t>）为：</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8" name="图片 1" descr="IMG_20241205_150715"/>
          <p:cNvPicPr>
            <a:picLocks noChangeAspect="1"/>
          </p:cNvPicPr>
          <p:nvPr/>
        </p:nvPicPr>
        <p:blipFill>
          <a:blip r:embed="rId6"/>
          <a:srcRect l="6659" t="15652" r="763" b="10173"/>
          <a:stretch>
            <a:fillRect/>
          </a:stretch>
        </p:blipFill>
        <p:spPr>
          <a:xfrm>
            <a:off x="7461250" y="2019935"/>
            <a:ext cx="4504690" cy="2707005"/>
          </a:xfrm>
          <a:prstGeom prst="rect">
            <a:avLst/>
          </a:prstGeom>
        </p:spPr>
      </p:pic>
      <p:pic>
        <p:nvPicPr>
          <p:cNvPr id="2" name="图片 1"/>
          <p:cNvPicPr>
            <a:picLocks noChangeAspect="1"/>
          </p:cNvPicPr>
          <p:nvPr/>
        </p:nvPicPr>
        <p:blipFill>
          <a:blip r:embed="rId7"/>
          <a:stretch>
            <a:fillRect/>
          </a:stretch>
        </p:blipFill>
        <p:spPr>
          <a:xfrm>
            <a:off x="1895475" y="5111115"/>
            <a:ext cx="3930015" cy="699770"/>
          </a:xfrm>
          <a:prstGeom prst="rect">
            <a:avLst/>
          </a:prstGeom>
        </p:spPr>
      </p:pic>
      <p:sp>
        <p:nvSpPr>
          <p:cNvPr id="5" name="文本框 4"/>
          <p:cNvSpPr txBox="1"/>
          <p:nvPr/>
        </p:nvSpPr>
        <p:spPr>
          <a:xfrm>
            <a:off x="9003030" y="4815205"/>
            <a:ext cx="142176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焊接</a:t>
            </a:r>
            <a:r>
              <a:rPr lang="zh-CN" altLang="en-US">
                <a:latin typeface="微软雅黑" panose="020B0503020204020204" charset="-122"/>
                <a:ea typeface="微软雅黑" panose="020B0503020204020204" charset="-122"/>
              </a:rPr>
              <a:t>实物图</a:t>
            </a:r>
            <a:endParaRPr lang="zh-CN" altLang="en-US">
              <a:latin typeface="微软雅黑" panose="020B0503020204020204" charset="-122"/>
              <a:ea typeface="微软雅黑" panose="020B0503020204020204" charset="-122"/>
            </a:endParaRPr>
          </a:p>
        </p:txBody>
      </p:sp>
    </p:spTree>
    <p:custDataLst>
      <p:tags r:id="rId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1030605" y="292100"/>
            <a:ext cx="7402195" cy="705485"/>
          </a:xfrm>
        </p:spPr>
        <p:txBody>
          <a:bodyPr lIns="36195">
            <a:normAutofit/>
          </a:bodyPr>
          <a:lstStyle/>
          <a:p>
            <a:r>
              <a:rPr lang="en-US" altLang="zh-CN">
                <a:latin typeface="微软雅黑" panose="020B0503020204020204" charset="-122"/>
                <a:ea typeface="微软雅黑" panose="020B0503020204020204" charset="-122"/>
                <a:cs typeface="微软雅黑" panose="020B0503020204020204" charset="-122"/>
                <a:sym typeface="+mn-ea"/>
              </a:rPr>
              <a:t>10</a:t>
            </a:r>
            <a:r>
              <a:rPr>
                <a:latin typeface="微软雅黑" panose="020B0503020204020204" charset="-122"/>
                <a:ea typeface="微软雅黑" panose="020B0503020204020204" charset="-122"/>
                <a:cs typeface="微软雅黑" panose="020B0503020204020204" charset="-122"/>
                <a:sym typeface="+mn-ea"/>
              </a:rPr>
              <a:t>）直流电动机的机械特性</a:t>
            </a: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文本占位符 6"/>
          <p:cNvSpPr>
            <a:spLocks noGrp="1"/>
          </p:cNvSpPr>
          <p:nvPr>
            <p:ph type="body" idx="1"/>
            <p:custDataLst>
              <p:tags r:id="rId2"/>
            </p:custDataLst>
          </p:nvPr>
        </p:nvSpPr>
        <p:spPr>
          <a:xfrm>
            <a:off x="634365" y="997585"/>
            <a:ext cx="5177790" cy="381635"/>
          </a:xfrm>
          <a:gradFill>
            <a:gsLst>
              <a:gs pos="100000">
                <a:schemeClr val="accent1">
                  <a:lumMod val="80000"/>
                  <a:lumOff val="20000"/>
                </a:schemeClr>
              </a:gs>
              <a:gs pos="34000">
                <a:schemeClr val="accent1"/>
              </a:gs>
            </a:gsLst>
            <a:lin ang="18900000" scaled="0"/>
          </a:gradFill>
        </p:spPr>
        <p:txBody>
          <a:bodyPr lIns="431800" tIns="36195" bIns="0">
            <a:normAutofit lnSpcReduction="10000"/>
          </a:bodyPr>
          <a:lstStyle/>
          <a:p>
            <a:r>
              <a:rPr lang="zh-CN" altLang="en-US" b="1">
                <a:solidFill>
                  <a:schemeClr val="bg1"/>
                </a:solidFill>
                <a:latin typeface="微软雅黑" panose="020B0503020204020204" charset="-122"/>
                <a:ea typeface="微软雅黑" panose="020B0503020204020204" charset="-122"/>
              </a:rPr>
              <a:t>正转时机械特性</a:t>
            </a:r>
            <a:endParaRPr lang="zh-CN" altLang="en-US" b="1">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932180" y="1379220"/>
            <a:ext cx="559689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示波器测量得黄色对应编码器的相超前红色（</a:t>
            </a:r>
            <a:r>
              <a:rPr lang="zh-CN" altLang="en-US">
                <a:latin typeface="微软雅黑" panose="020B0503020204020204" charset="-122"/>
                <a:ea typeface="微软雅黑" panose="020B0503020204020204" charset="-122"/>
              </a:rPr>
              <a:t>正转）</a:t>
            </a:r>
            <a:endParaRPr lang="zh-CN" altLang="en-US">
              <a:latin typeface="微软雅黑" panose="020B0503020204020204" charset="-122"/>
              <a:ea typeface="微软雅黑" panose="020B0503020204020204" charset="-122"/>
            </a:endParaRPr>
          </a:p>
        </p:txBody>
      </p:sp>
      <p:pic>
        <p:nvPicPr>
          <p:cNvPr id="30" name="图片 22"/>
          <p:cNvPicPr>
            <a:picLocks noChangeAspect="1"/>
          </p:cNvPicPr>
          <p:nvPr/>
        </p:nvPicPr>
        <p:blipFill>
          <a:blip r:embed="rId3"/>
          <a:stretch>
            <a:fillRect/>
          </a:stretch>
        </p:blipFill>
        <p:spPr>
          <a:xfrm>
            <a:off x="5681980" y="1821815"/>
            <a:ext cx="4966335" cy="3983990"/>
          </a:xfrm>
          <a:prstGeom prst="rect">
            <a:avLst/>
          </a:prstGeom>
          <a:noFill/>
          <a:ln>
            <a:noFill/>
          </a:ln>
        </p:spPr>
      </p:pic>
      <p:pic>
        <p:nvPicPr>
          <p:cNvPr id="2" name="图片 1"/>
          <p:cNvPicPr>
            <a:picLocks noChangeAspect="1"/>
          </p:cNvPicPr>
          <p:nvPr/>
        </p:nvPicPr>
        <p:blipFill>
          <a:blip r:embed="rId4"/>
          <a:stretch>
            <a:fillRect/>
          </a:stretch>
        </p:blipFill>
        <p:spPr>
          <a:xfrm>
            <a:off x="1136650" y="1821815"/>
            <a:ext cx="4320000" cy="4069830"/>
          </a:xfrm>
          <a:prstGeom prst="rect">
            <a:avLst/>
          </a:prstGeom>
        </p:spPr>
      </p:pic>
      <p:sp>
        <p:nvSpPr>
          <p:cNvPr id="4" name="文本框 3"/>
          <p:cNvSpPr txBox="1"/>
          <p:nvPr/>
        </p:nvSpPr>
        <p:spPr>
          <a:xfrm>
            <a:off x="2557780" y="5893435"/>
            <a:ext cx="1105535"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sym typeface="+mn-ea"/>
              </a:rPr>
              <a:t>原始数据</a:t>
            </a:r>
            <a:endParaRPr lang="zh-CN" altLang="en-US">
              <a:latin typeface="微软雅黑" panose="020B0503020204020204" charset="-122"/>
              <a:ea typeface="微软雅黑" panose="020B0503020204020204" charset="-122"/>
              <a:sym typeface="+mn-ea"/>
            </a:endParaRPr>
          </a:p>
        </p:txBody>
      </p:sp>
      <p:sp>
        <p:nvSpPr>
          <p:cNvPr id="5" name="文本框 4"/>
          <p:cNvSpPr txBox="1"/>
          <p:nvPr/>
        </p:nvSpPr>
        <p:spPr>
          <a:xfrm>
            <a:off x="7567295" y="5893435"/>
            <a:ext cx="1755775"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sym typeface="+mn-ea"/>
              </a:rPr>
              <a:t>机械特性</a:t>
            </a:r>
            <a:r>
              <a:rPr lang="zh-CN" altLang="en-US">
                <a:latin typeface="微软雅黑" panose="020B0503020204020204" charset="-122"/>
                <a:ea typeface="微软雅黑" panose="020B0503020204020204" charset="-122"/>
                <a:sym typeface="+mn-ea"/>
              </a:rPr>
              <a:t>曲线</a:t>
            </a:r>
            <a:endParaRPr lang="zh-CN" altLang="en-US">
              <a:latin typeface="微软雅黑" panose="020B0503020204020204" charset="-122"/>
              <a:ea typeface="微软雅黑" panose="020B0503020204020204" charset="-122"/>
              <a:sym typeface="+mn-ea"/>
            </a:endParaRPr>
          </a:p>
        </p:txBody>
      </p:sp>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1030605" y="292100"/>
            <a:ext cx="7402195" cy="705485"/>
          </a:xfrm>
        </p:spPr>
        <p:txBody>
          <a:bodyPr lIns="36195">
            <a:normAutofit/>
          </a:bodyPr>
          <a:lstStyle/>
          <a:p>
            <a:r>
              <a:rPr lang="en-US" altLang="zh-CN">
                <a:latin typeface="微软雅黑" panose="020B0503020204020204" charset="-122"/>
                <a:ea typeface="微软雅黑" panose="020B0503020204020204" charset="-122"/>
                <a:cs typeface="微软雅黑" panose="020B0503020204020204" charset="-122"/>
                <a:sym typeface="+mn-ea"/>
              </a:rPr>
              <a:t>10</a:t>
            </a:r>
            <a:r>
              <a:rPr>
                <a:latin typeface="微软雅黑" panose="020B0503020204020204" charset="-122"/>
                <a:ea typeface="微软雅黑" panose="020B0503020204020204" charset="-122"/>
                <a:cs typeface="微软雅黑" panose="020B0503020204020204" charset="-122"/>
                <a:sym typeface="+mn-ea"/>
              </a:rPr>
              <a:t>）直流电动机的机械特性</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3" name="文本占位符 6"/>
          <p:cNvSpPr>
            <a:spLocks noGrp="1"/>
          </p:cNvSpPr>
          <p:nvPr>
            <p:custDataLst>
              <p:tags r:id="rId2"/>
            </p:custDataLst>
          </p:nvPr>
        </p:nvSpPr>
        <p:spPr>
          <a:xfrm>
            <a:off x="673735" y="987425"/>
            <a:ext cx="5177790" cy="381635"/>
          </a:xfrm>
          <a:prstGeom prst="rect">
            <a:avLst/>
          </a:prstGeom>
          <a:gradFill>
            <a:gsLst>
              <a:gs pos="100000">
                <a:schemeClr val="accent1">
                  <a:lumMod val="80000"/>
                  <a:lumOff val="20000"/>
                </a:schemeClr>
              </a:gs>
              <a:gs pos="34000">
                <a:schemeClr val="accent1"/>
              </a:gs>
            </a:gsLst>
            <a:lin ang="18900000" scaled="0"/>
          </a:gradFill>
        </p:spPr>
        <p:txBody>
          <a:bodyPr vert="horz" lIns="431800" tIns="36195" rIns="91440" bIns="0" rtlCol="0">
            <a:normAutofit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solidFill>
                  <a:schemeClr val="bg1"/>
                </a:solidFill>
                <a:latin typeface="微软雅黑" panose="020B0503020204020204" charset="-122"/>
                <a:ea typeface="微软雅黑" panose="020B0503020204020204" charset="-122"/>
              </a:rPr>
              <a:t>反转时机械</a:t>
            </a:r>
            <a:r>
              <a:rPr lang="zh-CN" altLang="en-US" b="1">
                <a:solidFill>
                  <a:schemeClr val="bg1"/>
                </a:solidFill>
                <a:latin typeface="微软雅黑" panose="020B0503020204020204" charset="-122"/>
                <a:ea typeface="微软雅黑" panose="020B0503020204020204" charset="-122"/>
              </a:rPr>
              <a:t>特性</a:t>
            </a:r>
            <a:endParaRPr lang="zh-CN" altLang="en-US" b="1">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983615" y="1482725"/>
            <a:ext cx="585025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示波器测量得红色对应编码器的相超前黄色（</a:t>
            </a:r>
            <a:r>
              <a:rPr lang="zh-CN" altLang="en-US">
                <a:latin typeface="微软雅黑" panose="020B0503020204020204" charset="-122"/>
                <a:ea typeface="微软雅黑" panose="020B0503020204020204" charset="-122"/>
              </a:rPr>
              <a:t>反转）</a:t>
            </a:r>
            <a:endParaRPr lang="zh-CN" altLang="en-US">
              <a:latin typeface="微软雅黑" panose="020B0503020204020204" charset="-122"/>
              <a:ea typeface="微软雅黑" panose="020B0503020204020204" charset="-122"/>
            </a:endParaRPr>
          </a:p>
        </p:txBody>
      </p:sp>
      <p:pic>
        <p:nvPicPr>
          <p:cNvPr id="39" name="图片 23"/>
          <p:cNvPicPr>
            <a:picLocks noChangeAspect="1"/>
          </p:cNvPicPr>
          <p:nvPr/>
        </p:nvPicPr>
        <p:blipFill>
          <a:blip r:embed="rId3"/>
          <a:stretch>
            <a:fillRect/>
          </a:stretch>
        </p:blipFill>
        <p:spPr>
          <a:xfrm>
            <a:off x="5546090" y="1805940"/>
            <a:ext cx="4844415" cy="3885565"/>
          </a:xfrm>
          <a:prstGeom prst="rect">
            <a:avLst/>
          </a:prstGeom>
          <a:noFill/>
          <a:ln>
            <a:noFill/>
          </a:ln>
        </p:spPr>
      </p:pic>
      <p:sp>
        <p:nvSpPr>
          <p:cNvPr id="2" name="文本框 1"/>
          <p:cNvSpPr txBox="1"/>
          <p:nvPr/>
        </p:nvSpPr>
        <p:spPr>
          <a:xfrm>
            <a:off x="2318385" y="5767705"/>
            <a:ext cx="1105535"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sym typeface="+mn-ea"/>
              </a:rPr>
              <a:t>原始数据</a:t>
            </a:r>
            <a:endParaRPr lang="zh-CN" altLang="en-US">
              <a:latin typeface="微软雅黑" panose="020B0503020204020204" charset="-122"/>
              <a:ea typeface="微软雅黑" panose="020B0503020204020204" charset="-122"/>
              <a:sym typeface="+mn-ea"/>
            </a:endParaRPr>
          </a:p>
        </p:txBody>
      </p:sp>
      <p:sp>
        <p:nvSpPr>
          <p:cNvPr id="3" name="文本框 2"/>
          <p:cNvSpPr txBox="1"/>
          <p:nvPr/>
        </p:nvSpPr>
        <p:spPr>
          <a:xfrm>
            <a:off x="7327900" y="5767705"/>
            <a:ext cx="1755775" cy="368300"/>
          </a:xfrm>
          <a:prstGeom prst="rect">
            <a:avLst/>
          </a:prstGeom>
          <a:noFill/>
        </p:spPr>
        <p:txBody>
          <a:bodyPr wrap="square" rtlCol="0" anchor="t">
            <a:spAutoFit/>
          </a:bodyPr>
          <a:p>
            <a:r>
              <a:rPr lang="zh-CN" altLang="en-US">
                <a:latin typeface="微软雅黑" panose="020B0503020204020204" charset="-122"/>
                <a:ea typeface="微软雅黑" panose="020B0503020204020204" charset="-122"/>
                <a:sym typeface="+mn-ea"/>
              </a:rPr>
              <a:t>机械特性</a:t>
            </a:r>
            <a:r>
              <a:rPr lang="zh-CN" altLang="en-US">
                <a:latin typeface="微软雅黑" panose="020B0503020204020204" charset="-122"/>
                <a:ea typeface="微软雅黑" panose="020B0503020204020204" charset="-122"/>
                <a:sym typeface="+mn-ea"/>
              </a:rPr>
              <a:t>曲线</a:t>
            </a:r>
            <a:endParaRPr lang="zh-CN" altLang="en-US">
              <a:latin typeface="微软雅黑" panose="020B0503020204020204" charset="-122"/>
              <a:ea typeface="微软雅黑" panose="020B0503020204020204" charset="-122"/>
              <a:sym typeface="+mn-ea"/>
            </a:endParaRPr>
          </a:p>
        </p:txBody>
      </p:sp>
      <p:pic>
        <p:nvPicPr>
          <p:cNvPr id="7" name="图片 6"/>
          <p:cNvPicPr>
            <a:picLocks noChangeAspect="1"/>
          </p:cNvPicPr>
          <p:nvPr/>
        </p:nvPicPr>
        <p:blipFill>
          <a:blip r:embed="rId4"/>
          <a:stretch>
            <a:fillRect/>
          </a:stretch>
        </p:blipFill>
        <p:spPr>
          <a:xfrm>
            <a:off x="893445" y="1851025"/>
            <a:ext cx="4320000" cy="3795840"/>
          </a:xfrm>
          <a:prstGeom prst="rect">
            <a:avLst/>
          </a:prstGeom>
        </p:spPr>
      </p:pic>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rPr>
              <a:t>10</a:t>
            </a:r>
            <a:r>
              <a:rPr>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直流电动机的机械特性</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469900" y="1318895"/>
            <a:ext cx="9868535" cy="823595"/>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lstStyle/>
          <a:p>
            <a:pPr>
              <a:lnSpc>
                <a:spcPct val="130000"/>
              </a:lnSpc>
            </a:pPr>
            <a:endParaRPr lang="zh-CN" altLang="en-US" kern="0" spc="0" dirty="0">
              <a:ln>
                <a:noFill/>
                <a:prstDash val="sysDot"/>
              </a:ln>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4" name="文本框 3"/>
          <p:cNvSpPr txBox="1"/>
          <p:nvPr/>
        </p:nvSpPr>
        <p:spPr>
          <a:xfrm>
            <a:off x="528955" y="1405255"/>
            <a:ext cx="9700895" cy="908050"/>
          </a:xfrm>
          <a:prstGeom prst="rect">
            <a:avLst/>
          </a:prstGeom>
          <a:noFill/>
        </p:spPr>
        <p:txBody>
          <a:bodyPr wrap="square" rtlCol="0">
            <a:noAutofit/>
          </a:bodyPr>
          <a:p>
            <a:pPr indent="457200"/>
            <a:r>
              <a:rPr lang="zh-CN" altLang="en-US">
                <a:latin typeface="微软雅黑" panose="020B0503020204020204" charset="-122"/>
                <a:ea typeface="微软雅黑" panose="020B0503020204020204" charset="-122"/>
                <a:cs typeface="微软雅黑" panose="020B0503020204020204" charset="-122"/>
              </a:rPr>
              <a:t>理论结果如下图所示，通过与测试结果进行比较可以得到，电机的机械特性（即</a:t>
            </a:r>
            <a:r>
              <a:rPr lang="en-US" altLang="zh-CN">
                <a:latin typeface="微软雅黑" panose="020B0503020204020204" charset="-122"/>
                <a:ea typeface="微软雅黑" panose="020B0503020204020204" charset="-122"/>
                <a:cs typeface="微软雅黑" panose="020B0503020204020204" charset="-122"/>
              </a:rPr>
              <a:t>n~Tem</a:t>
            </a:r>
            <a:r>
              <a:rPr lang="zh-CN" altLang="en-US">
                <a:latin typeface="微软雅黑" panose="020B0503020204020204" charset="-122"/>
                <a:ea typeface="微软雅黑" panose="020B0503020204020204" charset="-122"/>
                <a:cs typeface="微软雅黑" panose="020B0503020204020204" charset="-122"/>
              </a:rPr>
              <a:t>关系）近似线性，符合理论规律。验证了直流电机的机械特性曲线。</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293888502" name="图片 1"/>
          <p:cNvPicPr>
            <a:picLocks noChangeAspect="1"/>
          </p:cNvPicPr>
          <p:nvPr/>
        </p:nvPicPr>
        <p:blipFill>
          <a:blip r:embed="rId4"/>
          <a:srcRect l="22270" t="57058" r="17040" b="23171"/>
          <a:stretch>
            <a:fillRect/>
          </a:stretch>
        </p:blipFill>
        <p:spPr>
          <a:xfrm>
            <a:off x="5926455" y="2873375"/>
            <a:ext cx="5040000" cy="2368833"/>
          </a:xfrm>
          <a:prstGeom prst="rect">
            <a:avLst/>
          </a:prstGeom>
          <a:ln>
            <a:noFill/>
          </a:ln>
        </p:spPr>
      </p:pic>
      <p:pic>
        <p:nvPicPr>
          <p:cNvPr id="30" name="图片 22"/>
          <p:cNvPicPr>
            <a:picLocks noChangeAspect="1"/>
          </p:cNvPicPr>
          <p:nvPr/>
        </p:nvPicPr>
        <p:blipFill>
          <a:blip r:embed="rId5"/>
          <a:stretch>
            <a:fillRect/>
          </a:stretch>
        </p:blipFill>
        <p:spPr>
          <a:xfrm>
            <a:off x="892810" y="2545080"/>
            <a:ext cx="4320000" cy="3465501"/>
          </a:xfrm>
          <a:prstGeom prst="rect">
            <a:avLst/>
          </a:prstGeom>
          <a:noFill/>
          <a:ln>
            <a:noFill/>
          </a:ln>
        </p:spPr>
      </p:pic>
      <p:sp>
        <p:nvSpPr>
          <p:cNvPr id="2" name="文本框 1"/>
          <p:cNvSpPr txBox="1"/>
          <p:nvPr/>
        </p:nvSpPr>
        <p:spPr>
          <a:xfrm>
            <a:off x="7339330" y="5241925"/>
            <a:ext cx="240728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机械特性理论曲线</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2357755" y="6046470"/>
            <a:ext cx="168021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实际绘得</a:t>
            </a:r>
            <a:r>
              <a:rPr lang="zh-CN" altLang="en-US">
                <a:latin typeface="微软雅黑" panose="020B0503020204020204" charset="-122"/>
                <a:ea typeface="微软雅黑" panose="020B0503020204020204" charset="-122"/>
              </a:rPr>
              <a:t>曲线</a:t>
            </a:r>
            <a:endParaRPr lang="zh-CN" altLang="en-US">
              <a:latin typeface="微软雅黑" panose="020B0503020204020204" charset="-122"/>
              <a:ea typeface="微软雅黑" panose="020B0503020204020204" charset="-122"/>
            </a:endParaRPr>
          </a:p>
        </p:txBody>
      </p:sp>
    </p:spTree>
    <p:custDataLst>
      <p:tags r:id="rId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rPr>
              <a:t>11</a:t>
            </a:r>
            <a:r>
              <a:rPr>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直流电动机启动、</a:t>
            </a:r>
            <a:r>
              <a:rPr lang="zh-CN" altLang="en-US">
                <a:latin typeface="微软雅黑" panose="020B0503020204020204" charset="-122"/>
                <a:ea typeface="微软雅黑" panose="020B0503020204020204" charset="-122"/>
                <a:cs typeface="微软雅黑" panose="020B0503020204020204" charset="-122"/>
              </a:rPr>
              <a:t>加载时的电枢电流变化</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2" name="图片 1" descr="SDS2202X Plus_PNG_14"/>
          <p:cNvPicPr>
            <a:picLocks noChangeAspect="1"/>
          </p:cNvPicPr>
          <p:nvPr/>
        </p:nvPicPr>
        <p:blipFill>
          <a:blip r:embed="rId3"/>
          <a:stretch>
            <a:fillRect/>
          </a:stretch>
        </p:blipFill>
        <p:spPr>
          <a:xfrm>
            <a:off x="758825" y="1439545"/>
            <a:ext cx="2880000" cy="1687682"/>
          </a:xfrm>
          <a:prstGeom prst="rect">
            <a:avLst/>
          </a:prstGeom>
        </p:spPr>
      </p:pic>
      <p:pic>
        <p:nvPicPr>
          <p:cNvPr id="5" name="图片 3" descr="SDS2202X Plus_PNG_15"/>
          <p:cNvPicPr>
            <a:picLocks noChangeAspect="1"/>
          </p:cNvPicPr>
          <p:nvPr/>
        </p:nvPicPr>
        <p:blipFill>
          <a:blip r:embed="rId4"/>
          <a:stretch>
            <a:fillRect/>
          </a:stretch>
        </p:blipFill>
        <p:spPr>
          <a:xfrm>
            <a:off x="3700145" y="1434465"/>
            <a:ext cx="2880000" cy="1687569"/>
          </a:xfrm>
          <a:prstGeom prst="rect">
            <a:avLst/>
          </a:prstGeom>
        </p:spPr>
      </p:pic>
      <p:sp>
        <p:nvSpPr>
          <p:cNvPr id="7" name="文本框 6"/>
          <p:cNvSpPr txBox="1"/>
          <p:nvPr/>
        </p:nvSpPr>
        <p:spPr>
          <a:xfrm>
            <a:off x="753745" y="1072515"/>
            <a:ext cx="2522220" cy="368300"/>
          </a:xfrm>
          <a:prstGeom prst="rect">
            <a:avLst/>
          </a:prstGeom>
          <a:noFill/>
        </p:spPr>
        <p:txBody>
          <a:bodyPr wrap="square" rtlCol="0">
            <a:spAutoFit/>
            <a:scene3d>
              <a:camera prst="orthographicFront"/>
              <a:lightRig rig="threePt" dir="t"/>
            </a:scene3d>
          </a:bodyPr>
          <a:p>
            <a:r>
              <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启动时：</a:t>
            </a:r>
            <a:endPar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8" name="文本框 7"/>
          <p:cNvSpPr txBox="1"/>
          <p:nvPr/>
        </p:nvSpPr>
        <p:spPr>
          <a:xfrm>
            <a:off x="722630" y="3127375"/>
            <a:ext cx="5598795" cy="755650"/>
          </a:xfrm>
          <a:prstGeom prst="rect">
            <a:avLst/>
          </a:prstGeom>
          <a:noFill/>
        </p:spPr>
        <p:txBody>
          <a:bodyPr wrap="square" rtlCol="0">
            <a:spAutoFit/>
          </a:bodyPr>
          <a:p>
            <a:pPr indent="0" fontAlgn="auto">
              <a:lnSpc>
                <a:spcPct val="120000"/>
              </a:lnSpc>
            </a:pPr>
            <a:r>
              <a:rPr lang="zh-CN" altLang="en-US">
                <a:latin typeface="微软雅黑" panose="020B0503020204020204" charset="-122"/>
                <a:ea typeface="微软雅黑" panose="020B0503020204020204" charset="-122"/>
              </a:rPr>
              <a:t>可以发现直流电机启动时电枢电流从无到有，随后稳定在一个值附近，说明直流电机以进入匀速运行。</a:t>
            </a:r>
            <a:endParaRPr lang="zh-CN" altLang="en-US">
              <a:latin typeface="微软雅黑" panose="020B0503020204020204" charset="-122"/>
              <a:ea typeface="微软雅黑" panose="020B0503020204020204" charset="-122"/>
            </a:endParaRPr>
          </a:p>
        </p:txBody>
      </p:sp>
      <p:pic>
        <p:nvPicPr>
          <p:cNvPr id="10" name="图片 4" descr="SDS2202X Plus_PNG_1"/>
          <p:cNvPicPr>
            <a:picLocks noChangeAspect="1"/>
          </p:cNvPicPr>
          <p:nvPr/>
        </p:nvPicPr>
        <p:blipFill>
          <a:blip r:embed="rId5"/>
          <a:stretch>
            <a:fillRect/>
          </a:stretch>
        </p:blipFill>
        <p:spPr>
          <a:xfrm>
            <a:off x="7291070" y="1434465"/>
            <a:ext cx="2880000" cy="1687569"/>
          </a:xfrm>
          <a:prstGeom prst="rect">
            <a:avLst/>
          </a:prstGeom>
        </p:spPr>
      </p:pic>
      <p:sp>
        <p:nvSpPr>
          <p:cNvPr id="11" name="文本框 10"/>
          <p:cNvSpPr txBox="1"/>
          <p:nvPr/>
        </p:nvSpPr>
        <p:spPr>
          <a:xfrm>
            <a:off x="7263130" y="3180080"/>
            <a:ext cx="4726305" cy="1419860"/>
          </a:xfrm>
          <a:prstGeom prst="rect">
            <a:avLst/>
          </a:prstGeom>
          <a:noFill/>
        </p:spPr>
        <p:txBody>
          <a:bodyPr wrap="square" rtlCol="0">
            <a:spAutoFit/>
          </a:bodyPr>
          <a:p>
            <a:pPr indent="0" fontAlgn="auto">
              <a:lnSpc>
                <a:spcPct val="120000"/>
              </a:lnSpc>
            </a:pPr>
            <a:r>
              <a:rPr lang="zh-CN" altLang="en-US">
                <a:latin typeface="微软雅黑" panose="020B0503020204020204" charset="-122"/>
                <a:ea typeface="微软雅黑" panose="020B0503020204020204" charset="-122"/>
              </a:rPr>
              <a:t>当直流电机正常运行时，电枢电流稳定，加一合适的负载后，由图可以看到电枢电流变得更大，随后稳定在一个新的值附近，说明直流电机逐渐进入了新的平衡状态。</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7291070" y="1080135"/>
            <a:ext cx="4064000" cy="64516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加载时：</a:t>
            </a:r>
            <a:endParaRPr lang="zh-CN" altLang="en-US">
              <a:latin typeface="微软雅黑" panose="020B0503020204020204" charset="-122"/>
              <a:ea typeface="微软雅黑" panose="020B0503020204020204" charset="-122"/>
            </a:endParaRPr>
          </a:p>
          <a:p>
            <a:endParaRPr lang="zh-CN" altLang="en-US"/>
          </a:p>
        </p:txBody>
      </p:sp>
      <p:sp>
        <p:nvSpPr>
          <p:cNvPr id="9" name="文本框 8"/>
          <p:cNvSpPr txBox="1"/>
          <p:nvPr/>
        </p:nvSpPr>
        <p:spPr>
          <a:xfrm>
            <a:off x="758825" y="3842385"/>
            <a:ext cx="4291965" cy="368300"/>
          </a:xfrm>
          <a:prstGeom prst="rect">
            <a:avLst/>
          </a:prstGeom>
          <a:noFill/>
        </p:spPr>
        <p:txBody>
          <a:bodyPr wrap="square" rtlCol="0">
            <a:spAutoFit/>
          </a:bodyPr>
          <a:p>
            <a:r>
              <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PWM信号与电枢电流变化波形</a:t>
            </a:r>
            <a:endParaRPr lang="zh-CN" altLang="en-US"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12" name="图片 1" descr="SDS2202X Plus_PNG_7"/>
          <p:cNvPicPr>
            <a:picLocks noChangeAspect="1"/>
          </p:cNvPicPr>
          <p:nvPr/>
        </p:nvPicPr>
        <p:blipFill>
          <a:blip r:embed="rId6"/>
          <a:srcRect t="-3226" r="907"/>
          <a:stretch>
            <a:fillRect/>
          </a:stretch>
        </p:blipFill>
        <p:spPr>
          <a:xfrm>
            <a:off x="912495" y="4119245"/>
            <a:ext cx="4320000" cy="2636491"/>
          </a:xfrm>
          <a:prstGeom prst="rect">
            <a:avLst/>
          </a:prstGeom>
        </p:spPr>
      </p:pic>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1"/>
            </p:custDataLst>
          </p:nvPr>
        </p:nvSpPr>
        <p:spPr>
          <a:xfrm>
            <a:off x="1828800" y="3004185"/>
            <a:ext cx="2649220" cy="1208405"/>
          </a:xfrm>
        </p:spPr>
        <p:txBody>
          <a:bodyPr/>
          <a:lstStyle/>
          <a:p>
            <a:r>
              <a:rPr lang="zh-CN" altLang="en-US" dirty="0"/>
              <a:t>0</a:t>
            </a:r>
            <a:r>
              <a:rPr dirty="0"/>
              <a:t>3</a:t>
            </a:r>
            <a:endParaRPr dirty="0"/>
          </a:p>
        </p:txBody>
      </p:sp>
      <p:sp>
        <p:nvSpPr>
          <p:cNvPr id="8" name="标题 7"/>
          <p:cNvSpPr>
            <a:spLocks noGrp="1"/>
          </p:cNvSpPr>
          <p:nvPr>
            <p:ph type="title" idx="1"/>
            <p:custDataLst>
              <p:tags r:id="rId2"/>
            </p:custDataLst>
          </p:nvPr>
        </p:nvSpPr>
        <p:spPr>
          <a:xfrm>
            <a:off x="6732905" y="2092325"/>
            <a:ext cx="5005070" cy="1684020"/>
          </a:xfrm>
        </p:spPr>
        <p:txBody>
          <a:bodyPr/>
          <a:lstStyle/>
          <a:p>
            <a:r>
              <a:rPr lang="zh-CN" altLang="en-US" dirty="0"/>
              <a:t>总结与</a:t>
            </a:r>
            <a:r>
              <a:rPr lang="zh-CN" altLang="en-US" dirty="0"/>
              <a:t>心得</a:t>
            </a:r>
            <a:endParaRPr lang="zh-CN" altLang="en-US" dirty="0"/>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latin typeface="微软雅黑" panose="020B0503020204020204" charset="-122"/>
                <a:ea typeface="微软雅黑" panose="020B0503020204020204" charset="-122"/>
              </a:rPr>
              <a:t>心得与</a:t>
            </a:r>
            <a:r>
              <a:rPr lang="zh-CN" altLang="en-US">
                <a:latin typeface="微软雅黑" panose="020B0503020204020204" charset="-122"/>
                <a:ea typeface="微软雅黑" panose="020B0503020204020204" charset="-122"/>
              </a:rPr>
              <a:t>经验</a:t>
            </a:r>
            <a:endParaRPr lang="zh-CN" altLang="en-US">
              <a:latin typeface="微软雅黑" panose="020B0503020204020204" charset="-122"/>
              <a:ea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347980" y="1080135"/>
            <a:ext cx="11264900" cy="2315210"/>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lstStyle/>
          <a:p>
            <a:pPr>
              <a:lnSpc>
                <a:spcPct val="130000"/>
              </a:lnSpc>
            </a:pPr>
            <a:endParaRPr lang="zh-CN" altLang="en-US" kern="0" spc="0" dirty="0">
              <a:ln>
                <a:noFill/>
                <a:prstDash val="sysDot"/>
              </a:ln>
              <a:solidFill>
                <a:schemeClr val="tx1">
                  <a:lumMod val="85000"/>
                  <a:lumOff val="15000"/>
                </a:schemeClr>
              </a:solidFill>
              <a:latin typeface="+mn-ea"/>
              <a:ea typeface="+mn-ea"/>
              <a:sym typeface="+mn-ea"/>
            </a:endParaRPr>
          </a:p>
        </p:txBody>
      </p:sp>
      <p:sp>
        <p:nvSpPr>
          <p:cNvPr id="4" name="文本框 3"/>
          <p:cNvSpPr txBox="1"/>
          <p:nvPr/>
        </p:nvSpPr>
        <p:spPr>
          <a:xfrm>
            <a:off x="469900" y="1231265"/>
            <a:ext cx="10967720" cy="2116455"/>
          </a:xfrm>
          <a:prstGeom prst="rect">
            <a:avLst/>
          </a:prstGeom>
          <a:noFill/>
        </p:spPr>
        <p:txBody>
          <a:bodyPr wrap="square" rtlCol="0">
            <a:noAutofit/>
          </a:bodyPr>
          <a:p>
            <a:pPr fontAlgn="auto">
              <a:lnSpc>
                <a:spcPct val="150000"/>
              </a:lnSpc>
            </a:pP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、设计电路前要进行充分调研和需求分析，根据需求选择合适的器件（本实验中电阻、电容的选取），从而优化电路性能、降低成本并提高可靠性。如：</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a.TL494</a:t>
            </a:r>
            <a:r>
              <a:rPr lang="zh-CN" altLang="en-US">
                <a:latin typeface="微软雅黑" panose="020B0503020204020204" charset="-122"/>
                <a:ea typeface="微软雅黑" panose="020B0503020204020204" charset="-122"/>
                <a:cs typeface="微软雅黑" panose="020B0503020204020204" charset="-122"/>
              </a:rPr>
              <a:t>芯片的输出信号的</a:t>
            </a: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波需求从</a:t>
            </a:r>
            <a:r>
              <a:rPr lang="en-US" altLang="zh-CN">
                <a:latin typeface="微软雅黑" panose="020B0503020204020204" charset="-122"/>
                <a:ea typeface="微软雅黑" panose="020B0503020204020204" charset="-122"/>
                <a:cs typeface="微软雅黑" panose="020B0503020204020204" charset="-122"/>
              </a:rPr>
              <a:t>5kHz</a:t>
            </a:r>
            <a:r>
              <a:rPr lang="zh-CN" altLang="en-US">
                <a:latin typeface="微软雅黑" panose="020B0503020204020204" charset="-122"/>
                <a:ea typeface="微软雅黑" panose="020B0503020204020204" charset="-122"/>
                <a:cs typeface="微软雅黑" panose="020B0503020204020204" charset="-122"/>
              </a:rPr>
              <a:t>到</a:t>
            </a:r>
            <a:r>
              <a:rPr lang="en-US" altLang="zh-CN">
                <a:latin typeface="微软雅黑" panose="020B0503020204020204" charset="-122"/>
                <a:ea typeface="微软雅黑" panose="020B0503020204020204" charset="-122"/>
                <a:cs typeface="微软雅黑" panose="020B0503020204020204" charset="-122"/>
              </a:rPr>
              <a:t>15kHz</a:t>
            </a:r>
            <a:r>
              <a:rPr lang="zh-CN" altLang="en-US">
                <a:latin typeface="微软雅黑" panose="020B0503020204020204" charset="-122"/>
                <a:ea typeface="微软雅黑" panose="020B0503020204020204" charset="-122"/>
                <a:cs typeface="微软雅黑" panose="020B0503020204020204" charset="-122"/>
              </a:rPr>
              <a:t>，由此设计</a:t>
            </a:r>
            <a:r>
              <a:rPr lang="en-US" altLang="zh-CN">
                <a:latin typeface="微软雅黑" panose="020B0503020204020204" charset="-122"/>
                <a:ea typeface="微软雅黑" panose="020B0503020204020204" charset="-122"/>
                <a:cs typeface="微软雅黑" panose="020B0503020204020204" charset="-122"/>
              </a:rPr>
              <a:t>C</a:t>
            </a:r>
            <a:r>
              <a:rPr lang="en-US" altLang="zh-CN" baseline="-25000">
                <a:latin typeface="微软雅黑" panose="020B0503020204020204" charset="-122"/>
                <a:ea typeface="微软雅黑" panose="020B0503020204020204" charset="-122"/>
                <a:cs typeface="微软雅黑" panose="020B0503020204020204" charset="-122"/>
              </a:rPr>
              <a:t>T</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R</a:t>
            </a:r>
            <a:r>
              <a:rPr lang="en-US" altLang="zh-CN" baseline="-25000">
                <a:latin typeface="微软雅黑" panose="020B0503020204020204" charset="-122"/>
                <a:ea typeface="微软雅黑" panose="020B0503020204020204" charset="-122"/>
                <a:cs typeface="微软雅黑" panose="020B0503020204020204" charset="-122"/>
              </a:rPr>
              <a:t>T</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b.</a:t>
            </a:r>
            <a:r>
              <a:rPr lang="zh-CN" altLang="en-US">
                <a:latin typeface="微软雅黑" panose="020B0503020204020204" charset="-122"/>
                <a:ea typeface="微软雅黑" panose="020B0503020204020204" charset="-122"/>
                <a:cs typeface="微软雅黑" panose="020B0503020204020204" charset="-122"/>
              </a:rPr>
              <a:t>输出</a:t>
            </a:r>
            <a:r>
              <a:rPr lang="en-US" altLang="zh-CN">
                <a:latin typeface="微软雅黑" panose="020B0503020204020204" charset="-122"/>
                <a:ea typeface="微软雅黑" panose="020B0503020204020204" charset="-122"/>
                <a:cs typeface="微软雅黑" panose="020B0503020204020204" charset="-122"/>
              </a:rPr>
              <a:t>L298</a:t>
            </a:r>
            <a:r>
              <a:rPr lang="zh-CN" altLang="en-US">
                <a:latin typeface="微软雅黑" panose="020B0503020204020204" charset="-122"/>
                <a:ea typeface="微软雅黑" panose="020B0503020204020204" charset="-122"/>
                <a:cs typeface="微软雅黑" panose="020B0503020204020204" charset="-122"/>
              </a:rPr>
              <a:t>芯片除了四个续流二极管外，由于输出较大电压，为了输出电压的稳定以及电路的稳定，还需设计</a:t>
            </a:r>
            <a:r>
              <a:rPr lang="en-US" altLang="zh-CN">
                <a:latin typeface="微软雅黑" panose="020B0503020204020204" charset="-122"/>
                <a:ea typeface="微软雅黑" panose="020B0503020204020204" charset="-122"/>
                <a:cs typeface="微软雅黑" panose="020B0503020204020204" charset="-122"/>
              </a:rPr>
              <a:t>100nF</a:t>
            </a:r>
            <a:r>
              <a:rPr lang="zh-CN" altLang="en-US">
                <a:latin typeface="微软雅黑" panose="020B0503020204020204" charset="-122"/>
                <a:ea typeface="微软雅黑" panose="020B0503020204020204" charset="-122"/>
                <a:cs typeface="微软雅黑" panose="020B0503020204020204" charset="-122"/>
              </a:rPr>
              <a:t>电容用于电源滤波、</a:t>
            </a:r>
            <a:r>
              <a:rPr lang="en-US" altLang="zh-CN">
                <a:latin typeface="微软雅黑" panose="020B0503020204020204" charset="-122"/>
                <a:ea typeface="微软雅黑" panose="020B0503020204020204" charset="-122"/>
                <a:cs typeface="微软雅黑" panose="020B0503020204020204" charset="-122"/>
              </a:rPr>
              <a:t>1μF</a:t>
            </a:r>
            <a:r>
              <a:rPr lang="zh-CN" altLang="en-US">
                <a:latin typeface="微软雅黑" panose="020B0503020204020204" charset="-122"/>
                <a:ea typeface="微软雅黑" panose="020B0503020204020204" charset="-122"/>
                <a:cs typeface="微软雅黑" panose="020B0503020204020204" charset="-122"/>
              </a:rPr>
              <a:t>电容用于稳压</a:t>
            </a:r>
            <a:endParaRPr lang="zh-CN" altLang="en-US">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a:latin typeface="微软雅黑" panose="020B0503020204020204" charset="-122"/>
              <a:ea typeface="微软雅黑" panose="020B0503020204020204" charset="-122"/>
              <a:cs typeface="微软雅黑" panose="020B0503020204020204" charset="-122"/>
            </a:endParaRPr>
          </a:p>
        </p:txBody>
      </p:sp>
      <p:pic>
        <p:nvPicPr>
          <p:cNvPr id="12" name="图片 3" descr="IMG_256"/>
          <p:cNvPicPr>
            <a:picLocks noChangeAspect="1"/>
          </p:cNvPicPr>
          <p:nvPr/>
        </p:nvPicPr>
        <p:blipFill>
          <a:blip r:embed="rId4"/>
          <a:srcRect r="4322" b="9012"/>
          <a:stretch>
            <a:fillRect/>
          </a:stretch>
        </p:blipFill>
        <p:spPr>
          <a:xfrm>
            <a:off x="1526540" y="3566160"/>
            <a:ext cx="3600000" cy="2506526"/>
          </a:xfrm>
          <a:prstGeom prst="rect">
            <a:avLst/>
          </a:prstGeom>
          <a:noFill/>
          <a:ln w="9525">
            <a:noFill/>
          </a:ln>
        </p:spPr>
      </p:pic>
      <p:sp>
        <p:nvSpPr>
          <p:cNvPr id="2" name="文本框 1"/>
          <p:cNvSpPr txBox="1"/>
          <p:nvPr/>
        </p:nvSpPr>
        <p:spPr>
          <a:xfrm>
            <a:off x="1970405" y="6166485"/>
            <a:ext cx="2910840" cy="368300"/>
          </a:xfrm>
          <a:prstGeom prst="rect">
            <a:avLst/>
          </a:prstGeom>
          <a:noFill/>
        </p:spPr>
        <p:txBody>
          <a:bodyPr wrap="square" rtlCol="0">
            <a:spAutoFit/>
          </a:bodyPr>
          <a:p>
            <a:r>
              <a:rPr lang="en-US" altLang="zh-CN">
                <a:latin typeface="微软雅黑" panose="020B0503020204020204" charset="-122"/>
                <a:ea typeface="微软雅黑" panose="020B0503020204020204" charset="-122"/>
                <a:cs typeface="微软雅黑" panose="020B0503020204020204" charset="-122"/>
                <a:sym typeface="+mn-ea"/>
              </a:rPr>
              <a:t>TL494</a:t>
            </a:r>
            <a:r>
              <a:rPr lang="zh-CN" altLang="en-US">
                <a:latin typeface="微软雅黑" panose="020B0503020204020204" charset="-122"/>
                <a:ea typeface="微软雅黑" panose="020B0503020204020204" charset="-122"/>
                <a:cs typeface="微软雅黑" panose="020B0503020204020204" charset="-122"/>
                <a:sym typeface="+mn-ea"/>
              </a:rPr>
              <a:t>芯片周边电路设计</a:t>
            </a: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13" name="图片 13" descr="IMG_256"/>
          <p:cNvPicPr/>
          <p:nvPr/>
        </p:nvPicPr>
        <p:blipFill>
          <a:blip r:embed="rId5"/>
          <a:srcRect/>
          <a:stretch>
            <a:fillRect/>
          </a:stretch>
        </p:blipFill>
        <p:spPr>
          <a:xfrm>
            <a:off x="6277610" y="3566160"/>
            <a:ext cx="3600000" cy="2520000"/>
          </a:xfrm>
          <a:prstGeom prst="rect">
            <a:avLst/>
          </a:prstGeom>
          <a:noFill/>
          <a:ln w="9525">
            <a:noFill/>
          </a:ln>
        </p:spPr>
      </p:pic>
      <p:sp>
        <p:nvSpPr>
          <p:cNvPr id="5" name="文本框 4"/>
          <p:cNvSpPr txBox="1"/>
          <p:nvPr/>
        </p:nvSpPr>
        <p:spPr>
          <a:xfrm>
            <a:off x="6701790" y="6166485"/>
            <a:ext cx="6096000" cy="368300"/>
          </a:xfrm>
          <a:prstGeom prst="rect">
            <a:avLst/>
          </a:prstGeom>
          <a:noFill/>
        </p:spPr>
        <p:txBody>
          <a:bodyPr wrap="square" rtlCol="0" anchor="t">
            <a:spAutoFit/>
          </a:bodyPr>
          <a:p>
            <a:r>
              <a:rPr lang="en-US" altLang="zh-CN">
                <a:latin typeface="微软雅黑" panose="020B0503020204020204" charset="-122"/>
                <a:ea typeface="微软雅黑" panose="020B0503020204020204" charset="-122"/>
                <a:cs typeface="微软雅黑" panose="020B0503020204020204" charset="-122"/>
                <a:sym typeface="+mn-ea"/>
              </a:rPr>
              <a:t>L298</a:t>
            </a:r>
            <a:r>
              <a:rPr lang="zh-CN" altLang="en-US">
                <a:latin typeface="微软雅黑" panose="020B0503020204020204" charset="-122"/>
                <a:ea typeface="微软雅黑" panose="020B0503020204020204" charset="-122"/>
                <a:cs typeface="微软雅黑" panose="020B0503020204020204" charset="-122"/>
                <a:sym typeface="+mn-ea"/>
              </a:rPr>
              <a:t>芯片周边电路设计</a:t>
            </a:r>
            <a:endParaRPr lang="zh-CN" altLang="en-US">
              <a:latin typeface="微软雅黑" panose="020B0503020204020204" charset="-122"/>
              <a:ea typeface="微软雅黑" panose="020B0503020204020204" charset="-122"/>
              <a:cs typeface="微软雅黑" panose="020B0503020204020204" charset="-122"/>
              <a:sym typeface="+mn-ea"/>
            </a:endParaRPr>
          </a:p>
        </p:txBody>
      </p:sp>
    </p:spTree>
    <p:custDataLst>
      <p:tags r:id="rId6"/>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1"/>
            </p:custDataLst>
          </p:nvPr>
        </p:nvSpPr>
        <p:spPr>
          <a:xfrm>
            <a:off x="1828800" y="3004185"/>
            <a:ext cx="2649220" cy="1208405"/>
          </a:xfrm>
        </p:spPr>
        <p:txBody>
          <a:bodyPr/>
          <a:lstStyle/>
          <a:p>
            <a:r>
              <a:rPr lang="zh-CN" altLang="en-US" dirty="0">
                <a:latin typeface="微软雅黑" panose="020B0503020204020204" charset="-122"/>
                <a:ea typeface="微软雅黑" panose="020B0503020204020204" charset="-122"/>
              </a:rPr>
              <a:t>01</a:t>
            </a:r>
            <a:endParaRPr lang="zh-CN" altLang="en-US" dirty="0">
              <a:latin typeface="微软雅黑" panose="020B0503020204020204" charset="-122"/>
              <a:ea typeface="微软雅黑" panose="020B0503020204020204" charset="-122"/>
            </a:endParaRPr>
          </a:p>
        </p:txBody>
      </p:sp>
      <p:sp>
        <p:nvSpPr>
          <p:cNvPr id="8" name="标题 7"/>
          <p:cNvSpPr>
            <a:spLocks noGrp="1"/>
          </p:cNvSpPr>
          <p:nvPr>
            <p:ph type="title" idx="1"/>
            <p:custDataLst>
              <p:tags r:id="rId2"/>
            </p:custDataLst>
          </p:nvPr>
        </p:nvSpPr>
        <p:spPr>
          <a:xfrm>
            <a:off x="6732905" y="2092325"/>
            <a:ext cx="5005070" cy="1684020"/>
          </a:xfrm>
        </p:spPr>
        <p:txBody>
          <a:bodyPr/>
          <a:lstStyle/>
          <a:p>
            <a:r>
              <a:rPr dirty="0">
                <a:latin typeface="微软雅黑" panose="020B0503020204020204" charset="-122"/>
                <a:ea typeface="微软雅黑" panose="020B0503020204020204" charset="-122"/>
                <a:sym typeface="+mn-ea"/>
              </a:rPr>
              <a:t>任务与方案</a:t>
            </a:r>
            <a:endParaRPr lang="zh-CN" altLang="en-US" dirty="0">
              <a:latin typeface="微软雅黑" panose="020B0503020204020204" charset="-122"/>
              <a:ea typeface="微软雅黑" panose="020B0503020204020204" charset="-122"/>
              <a:sym typeface="+mn-ea"/>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latin typeface="微软雅黑" panose="020B0503020204020204" charset="-122"/>
                <a:ea typeface="微软雅黑" panose="020B0503020204020204" charset="-122"/>
              </a:rPr>
              <a:t>心得与</a:t>
            </a:r>
            <a:r>
              <a:rPr lang="zh-CN" altLang="en-US">
                <a:latin typeface="微软雅黑" panose="020B0503020204020204" charset="-122"/>
                <a:ea typeface="微软雅黑" panose="020B0503020204020204" charset="-122"/>
              </a:rPr>
              <a:t>经验</a:t>
            </a:r>
            <a:endParaRPr lang="zh-CN" altLang="en-US">
              <a:latin typeface="微软雅黑" panose="020B0503020204020204" charset="-122"/>
              <a:ea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347980" y="1080135"/>
            <a:ext cx="11264900" cy="3903980"/>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lstStyle/>
          <a:p>
            <a:pPr>
              <a:lnSpc>
                <a:spcPct val="130000"/>
              </a:lnSpc>
            </a:pPr>
            <a:endParaRPr lang="zh-CN" altLang="en-US" kern="0" spc="0" dirty="0">
              <a:ln>
                <a:noFill/>
                <a:prstDash val="sysDot"/>
              </a:ln>
              <a:solidFill>
                <a:schemeClr val="tx1">
                  <a:lumMod val="85000"/>
                  <a:lumOff val="15000"/>
                </a:schemeClr>
              </a:solidFill>
              <a:latin typeface="+mn-ea"/>
              <a:ea typeface="+mn-ea"/>
              <a:sym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469900" y="1231265"/>
                <a:ext cx="10967720" cy="5203825"/>
              </a:xfrm>
              <a:prstGeom prst="rect">
                <a:avLst/>
              </a:prstGeom>
              <a:noFill/>
            </p:spPr>
            <p:txBody>
              <a:bodyPr wrap="square" rtlCol="0">
                <a:noAutofit/>
              </a:bodyPr>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、在设计电路的各个模块时，确实需要综合考虑每个模块在整体电路中的位置、实际功能，以及前后级模块对信号的要求。这种全局性的思考有助于确保整个系统的工作稳定性和性能优化。如：</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由于</a:t>
                </a:r>
                <a:r>
                  <a:rPr lang="en-US" altLang="zh-CN">
                    <a:latin typeface="微软雅黑" panose="020B0503020204020204" charset="-122"/>
                    <a:ea typeface="微软雅黑" panose="020B0503020204020204" charset="-122"/>
                    <a:cs typeface="微软雅黑" panose="020B0503020204020204" charset="-122"/>
                  </a:rPr>
                  <a:t>TL494</a:t>
                </a:r>
                <a:r>
                  <a:rPr lang="zh-CN" altLang="en-US">
                    <a:latin typeface="微软雅黑" panose="020B0503020204020204" charset="-122"/>
                    <a:ea typeface="微软雅黑" panose="020B0503020204020204" charset="-122"/>
                    <a:cs typeface="微软雅黑" panose="020B0503020204020204" charset="-122"/>
                  </a:rPr>
                  <a:t>的输出给到</a:t>
                </a:r>
                <a:r>
                  <a:rPr lang="en-US" altLang="zh-CN">
                    <a:latin typeface="微软雅黑" panose="020B0503020204020204" charset="-122"/>
                    <a:ea typeface="微软雅黑" panose="020B0503020204020204" charset="-122"/>
                    <a:cs typeface="微软雅黑" panose="020B0503020204020204" charset="-122"/>
                  </a:rPr>
                  <a:t>L298</a:t>
                </a:r>
                <a:r>
                  <a:rPr lang="zh-CN" altLang="en-US">
                    <a:latin typeface="微软雅黑" panose="020B0503020204020204" charset="-122"/>
                    <a:ea typeface="微软雅黑" panose="020B0503020204020204" charset="-122"/>
                    <a:cs typeface="微软雅黑" panose="020B0503020204020204" charset="-122"/>
                  </a:rPr>
                  <a:t>的输入，所以要给</a:t>
                </a:r>
                <a:r>
                  <a:rPr lang="en-US" altLang="zh-CN">
                    <a:latin typeface="微软雅黑" panose="020B0503020204020204" charset="-122"/>
                    <a:ea typeface="微软雅黑" panose="020B0503020204020204" charset="-122"/>
                    <a:cs typeface="微软雅黑" panose="020B0503020204020204" charset="-122"/>
                  </a:rPr>
                  <a:t>TL494</a:t>
                </a:r>
                <a:r>
                  <a:rPr lang="zh-CN" altLang="en-US">
                    <a:latin typeface="微软雅黑" panose="020B0503020204020204" charset="-122"/>
                    <a:ea typeface="微软雅黑" panose="020B0503020204020204" charset="-122"/>
                    <a:cs typeface="微软雅黑" panose="020B0503020204020204" charset="-122"/>
                  </a:rPr>
                  <a:t>设计合适的输出极上下拉电阻</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、在实现电路时，确实需要充分考虑到理论设计与实际应用之间的差异，并为此留有一定的余量。这种做法不仅能够提升电路的稳定性和可靠性，还能有效应对各种不可预见的情况。如：</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a.TL494</a:t>
                </a:r>
                <a:r>
                  <a:rPr lang="zh-CN" altLang="en-US">
                    <a:latin typeface="微软雅黑" panose="020B0503020204020204" charset="-122"/>
                    <a:ea typeface="微软雅黑" panose="020B0503020204020204" charset="-122"/>
                    <a:cs typeface="微软雅黑" panose="020B0503020204020204" charset="-122"/>
                  </a:rPr>
                  <a:t>芯片的输出信号的需求从</a:t>
                </a:r>
                <a:r>
                  <a:rPr lang="en-US" altLang="zh-CN">
                    <a:latin typeface="微软雅黑" panose="020B0503020204020204" charset="-122"/>
                    <a:ea typeface="微软雅黑" panose="020B0503020204020204" charset="-122"/>
                    <a:cs typeface="微软雅黑" panose="020B0503020204020204" charset="-122"/>
                  </a:rPr>
                  <a:t>5kHz</a:t>
                </a:r>
                <a:r>
                  <a:rPr lang="zh-CN" altLang="en-US">
                    <a:latin typeface="微软雅黑" panose="020B0503020204020204" charset="-122"/>
                    <a:ea typeface="微软雅黑" panose="020B0503020204020204" charset="-122"/>
                    <a:cs typeface="微软雅黑" panose="020B0503020204020204" charset="-122"/>
                  </a:rPr>
                  <a:t>到</a:t>
                </a:r>
                <a:r>
                  <a:rPr lang="en-US" altLang="zh-CN">
                    <a:latin typeface="微软雅黑" panose="020B0503020204020204" charset="-122"/>
                    <a:ea typeface="微软雅黑" panose="020B0503020204020204" charset="-122"/>
                    <a:cs typeface="微软雅黑" panose="020B0503020204020204" charset="-122"/>
                  </a:rPr>
                  <a:t>15kHz</a:t>
                </a:r>
                <a:r>
                  <a:rPr lang="zh-CN" altLang="en-US">
                    <a:latin typeface="微软雅黑" panose="020B0503020204020204" charset="-122"/>
                    <a:ea typeface="微软雅黑" panose="020B0503020204020204" charset="-122"/>
                    <a:cs typeface="微软雅黑" panose="020B0503020204020204" charset="-122"/>
                  </a:rPr>
                  <a:t>，因此需要合理选择</a:t>
                </a:r>
                <a:r>
                  <a:rPr lang="en-US" altLang="zh-CN">
                    <a:latin typeface="微软雅黑" panose="020B0503020204020204" charset="-122"/>
                    <a:ea typeface="微软雅黑" panose="020B0503020204020204" charset="-122"/>
                    <a:cs typeface="微软雅黑" panose="020B0503020204020204" charset="-122"/>
                  </a:rPr>
                  <a:t>Rt</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Ct</a:t>
                </a:r>
                <a:r>
                  <a:rPr lang="zh-CN" altLang="en-US">
                    <a:latin typeface="微软雅黑" panose="020B0503020204020204" charset="-122"/>
                    <a:ea typeface="微软雅黑" panose="020B0503020204020204" charset="-122"/>
                    <a:cs typeface="微软雅黑" panose="020B0503020204020204" charset="-122"/>
                  </a:rPr>
                  <a:t>，由于芯片对计时电阻的要求为</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rPr>
                      <m:t>𝑅𝑡</m:t>
                    </m:r>
                    <m:r>
                      <a:rPr lang="en-US" altLang="zh-CN" i="1">
                        <a:latin typeface="Cambria Math" panose="02040503050406030204" charset="0"/>
                        <a:ea typeface="MS Mincho" charset="0"/>
                        <a:cs typeface="Cambria Math" panose="02040503050406030204" charset="0"/>
                      </a:rPr>
                      <m:t>&gt;</m:t>
                    </m:r>
                    <m:r>
                      <a:rPr lang="en-US" altLang="zh-CN" i="1">
                        <a:latin typeface="Cambria Math" panose="02040503050406030204" charset="0"/>
                        <a:ea typeface="MS Mincho" charset="0"/>
                        <a:cs typeface="Cambria Math" panose="02040503050406030204" charset="0"/>
                      </a:rPr>
                      <m:t>1</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8</m:t>
                    </m:r>
                    <m:r>
                      <a:rPr lang="en-US" altLang="zh-CN" i="1">
                        <a:latin typeface="Cambria Math" panose="02040503050406030204" charset="0"/>
                        <a:ea typeface="微软雅黑" panose="020B0503020204020204" charset="-122"/>
                        <a:cs typeface="Cambria Math" panose="02040503050406030204" charset="0"/>
                      </a:rPr>
                      <m:t>𝑘</m:t>
                    </m:r>
                    <m:r>
                      <a:rPr lang="en-US" altLang="zh-CN" i="1">
                        <a:latin typeface="Cambria Math" panose="02040503050406030204" charset="0"/>
                        <a:ea typeface="MS Mincho" charset="0"/>
                        <a:cs typeface="Cambria Math" panose="02040503050406030204" charset="0"/>
                      </a:rPr>
                      <m:t>𝛺</m:t>
                    </m:r>
                  </m:oMath>
                </a14:m>
                <a:r>
                  <a:rPr lang="zh-CN" altLang="en-US">
                    <a:latin typeface="微软雅黑" panose="020B0503020204020204" charset="-122"/>
                    <a:ea typeface="微软雅黑" panose="020B0503020204020204" charset="-122"/>
                    <a:cs typeface="微软雅黑" panose="020B0503020204020204" charset="-122"/>
                  </a:rPr>
                  <a:t>，我们最终选择了</a:t>
                </a:r>
                <a:r>
                  <a:rPr lang="en-US" altLang="zh-CN">
                    <a:latin typeface="微软雅黑" panose="020B0503020204020204" charset="-122"/>
                    <a:ea typeface="微软雅黑" panose="020B0503020204020204" charset="-122"/>
                    <a:cs typeface="微软雅黑" panose="020B0503020204020204" charset="-122"/>
                  </a:rPr>
                  <a:t>Ct=103,Rt=20</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rPr>
                      <m:t>𝑘</m:t>
                    </m:r>
                    <m:r>
                      <a:rPr lang="en-US" altLang="zh-CN" i="1">
                        <a:latin typeface="Cambria Math" panose="02040503050406030204" charset="0"/>
                        <a:ea typeface="MS Mincho" charset="0"/>
                        <a:cs typeface="Cambria Math" panose="02040503050406030204" charset="0"/>
                      </a:rPr>
                      <m:t>𝛺</m:t>
                    </m:r>
                  </m:oMath>
                </a14:m>
                <a:r>
                  <a:rPr lang="zh-CN" altLang="en-US">
                    <a:latin typeface="微软雅黑" panose="020B0503020204020204" charset="-122"/>
                    <a:ea typeface="微软雅黑" panose="020B0503020204020204" charset="-122"/>
                    <a:cs typeface="微软雅黑" panose="020B0503020204020204" charset="-122"/>
                  </a:rPr>
                  <a:t>，理论上极限情况下能产生</a:t>
                </a:r>
                <a:r>
                  <a:rPr lang="en-US" altLang="zh-CN">
                    <a:latin typeface="微软雅黑" panose="020B0503020204020204" charset="-122"/>
                    <a:ea typeface="微软雅黑" panose="020B0503020204020204" charset="-122"/>
                    <a:cs typeface="微软雅黑" panose="020B0503020204020204" charset="-122"/>
                  </a:rPr>
                  <a:t>5kHz</a:t>
                </a:r>
                <a:r>
                  <a:rPr lang="zh-CN" altLang="en-US">
                    <a:latin typeface="微软雅黑" panose="020B0503020204020204" charset="-122"/>
                    <a:ea typeface="微软雅黑" panose="020B0503020204020204" charset="-122"/>
                    <a:cs typeface="微软雅黑" panose="020B0503020204020204" charset="-122"/>
                  </a:rPr>
                  <a:t>的信号，但是实际上</a:t>
                </a:r>
                <a:r>
                  <a:rPr lang="en-US" altLang="zh-CN">
                    <a:latin typeface="微软雅黑" panose="020B0503020204020204" charset="-122"/>
                    <a:ea typeface="微软雅黑" panose="020B0503020204020204" charset="-122"/>
                    <a:cs typeface="微软雅黑" panose="020B0503020204020204" charset="-122"/>
                  </a:rPr>
                  <a:t>Rt</a:t>
                </a:r>
                <a:r>
                  <a:rPr lang="zh-CN" altLang="en-US">
                    <a:latin typeface="微软雅黑" panose="020B0503020204020204" charset="-122"/>
                    <a:ea typeface="微软雅黑" panose="020B0503020204020204" charset="-122"/>
                    <a:cs typeface="微软雅黑" panose="020B0503020204020204" charset="-122"/>
                  </a:rPr>
                  <a:t>为</a:t>
                </a:r>
                <a:r>
                  <a:rPr lang="en-US" altLang="zh-CN">
                    <a:latin typeface="微软雅黑" panose="020B0503020204020204" charset="-122"/>
                    <a:ea typeface="微软雅黑" panose="020B0503020204020204" charset="-122"/>
                    <a:cs typeface="微软雅黑" panose="020B0503020204020204" charset="-122"/>
                  </a:rPr>
                  <a:t>20</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rPr>
                      <m:t>𝑘</m:t>
                    </m:r>
                    <m:r>
                      <a:rPr lang="en-US" altLang="zh-CN" i="1">
                        <a:latin typeface="Cambria Math" panose="02040503050406030204" charset="0"/>
                        <a:ea typeface="MS Mincho" charset="0"/>
                        <a:cs typeface="Cambria Math" panose="02040503050406030204" charset="0"/>
                      </a:rPr>
                      <m:t>𝛺</m:t>
                    </m:r>
                  </m:oMath>
                </a14:m>
                <a:r>
                  <a:rPr lang="zh-CN" altLang="en-US">
                    <a:latin typeface="微软雅黑" panose="020B0503020204020204" charset="-122"/>
                    <a:ea typeface="微软雅黑" panose="020B0503020204020204" charset="-122"/>
                    <a:cs typeface="微软雅黑" panose="020B0503020204020204" charset="-122"/>
                  </a:rPr>
                  <a:t>时接入电路后并没有</a:t>
                </a:r>
                <a:r>
                  <a:rPr lang="en-US" altLang="zh-CN">
                    <a:latin typeface="微软雅黑" panose="020B0503020204020204" charset="-122"/>
                    <a:ea typeface="微软雅黑" panose="020B0503020204020204" charset="-122"/>
                    <a:cs typeface="微软雅黑" panose="020B0503020204020204" charset="-122"/>
                  </a:rPr>
                  <a:t>20</a:t>
                </a:r>
                <a14:m>
                  <m:oMath xmlns:m="http://schemas.openxmlformats.org/officeDocument/2006/math">
                    <m:r>
                      <a:rPr lang="en-US" altLang="zh-CN" i="1">
                        <a:latin typeface="Cambria Math" panose="02040503050406030204" charset="0"/>
                        <a:ea typeface="微软雅黑" panose="020B0503020204020204" charset="-122"/>
                        <a:cs typeface="Cambria Math" panose="02040503050406030204" charset="0"/>
                      </a:rPr>
                      <m:t>𝑘</m:t>
                    </m:r>
                    <m:r>
                      <a:rPr lang="en-US" altLang="zh-CN" i="1">
                        <a:latin typeface="Cambria Math" panose="02040503050406030204" charset="0"/>
                        <a:ea typeface="MS Mincho" charset="0"/>
                        <a:cs typeface="Cambria Math" panose="02040503050406030204" charset="0"/>
                      </a:rPr>
                      <m:t>𝛺</m:t>
                    </m:r>
                  </m:oMath>
                </a14:m>
                <a:r>
                  <a:rPr lang="zh-CN" altLang="en-US">
                    <a:latin typeface="微软雅黑" panose="020B0503020204020204" charset="-122"/>
                    <a:ea typeface="微软雅黑" panose="020B0503020204020204" charset="-122"/>
                    <a:cs typeface="微软雅黑" panose="020B0503020204020204" charset="-122"/>
                  </a:rPr>
                  <a:t>，因此无法生成</a:t>
                </a:r>
                <a:r>
                  <a:rPr lang="en-US" altLang="zh-CN">
                    <a:latin typeface="微软雅黑" panose="020B0503020204020204" charset="-122"/>
                    <a:ea typeface="微软雅黑" panose="020B0503020204020204" charset="-122"/>
                    <a:cs typeface="微软雅黑" panose="020B0503020204020204" charset="-122"/>
                  </a:rPr>
                  <a:t>5kHz</a:t>
                </a:r>
                <a:r>
                  <a:rPr lang="zh-CN" altLang="en-US">
                    <a:latin typeface="微软雅黑" panose="020B0503020204020204" charset="-122"/>
                    <a:ea typeface="微软雅黑" panose="020B0503020204020204" charset="-122"/>
                    <a:cs typeface="微软雅黑" panose="020B0503020204020204" charset="-122"/>
                  </a:rPr>
                  <a:t>的信号，最低达到</a:t>
                </a:r>
                <a:r>
                  <a:rPr lang="en-US" altLang="zh-CN">
                    <a:latin typeface="微软雅黑" panose="020B0503020204020204" charset="-122"/>
                    <a:ea typeface="微软雅黑" panose="020B0503020204020204" charset="-122"/>
                    <a:cs typeface="微软雅黑" panose="020B0503020204020204" charset="-122"/>
                  </a:rPr>
                  <a:t>5.3kHz</a:t>
                </a:r>
                <a:endParaRPr lang="en-US" altLang="zh-CN">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endParaRPr lang="zh-CN" altLang="en-US"/>
              </a:p>
            </p:txBody>
          </p:sp>
        </mc:Choice>
        <mc:Fallback>
          <p:sp>
            <p:nvSpPr>
              <p:cNvPr id="4" name="文本框 3"/>
              <p:cNvSpPr txBox="1">
                <a:spLocks noRot="1" noChangeAspect="1" noMove="1" noResize="1" noEditPoints="1" noAdjustHandles="1" noChangeArrowheads="1" noChangeShapeType="1" noTextEdit="1"/>
              </p:cNvSpPr>
              <p:nvPr/>
            </p:nvSpPr>
            <p:spPr>
              <a:xfrm>
                <a:off x="469900" y="1231265"/>
                <a:ext cx="10967720" cy="5203825"/>
              </a:xfrm>
              <a:prstGeom prst="rect">
                <a:avLst/>
              </a:prstGeom>
              <a:blipFill rotWithShape="1">
                <a:blip r:embed="rId4"/>
                <a:stretch>
                  <a:fillRect/>
                </a:stretch>
              </a:blipFill>
            </p:spPr>
            <p:txBody>
              <a:bodyPr/>
              <a:lstStyle/>
              <a:p>
                <a:r>
                  <a:rPr lang="zh-CN" altLang="en-US">
                    <a:noFill/>
                  </a:rPr>
                  <a:t> </a:t>
                </a:r>
              </a:p>
            </p:txBody>
          </p:sp>
        </mc:Fallback>
      </mc:AlternateContent>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latin typeface="微软雅黑" panose="020B0503020204020204" charset="-122"/>
                <a:ea typeface="微软雅黑" panose="020B0503020204020204" charset="-122"/>
              </a:rPr>
              <a:t>心得与</a:t>
            </a:r>
            <a:r>
              <a:rPr lang="zh-CN" altLang="en-US">
                <a:latin typeface="微软雅黑" panose="020B0503020204020204" charset="-122"/>
                <a:ea typeface="微软雅黑" panose="020B0503020204020204" charset="-122"/>
              </a:rPr>
              <a:t>经验</a:t>
            </a:r>
            <a:endParaRPr lang="zh-CN" altLang="en-US">
              <a:latin typeface="微软雅黑" panose="020B0503020204020204" charset="-122"/>
              <a:ea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347980" y="1080135"/>
            <a:ext cx="11264900" cy="1485900"/>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lstStyle/>
          <a:p>
            <a:pPr>
              <a:lnSpc>
                <a:spcPct val="130000"/>
              </a:lnSpc>
            </a:pPr>
            <a:endParaRPr lang="zh-CN" altLang="en-US" kern="0" spc="0" dirty="0">
              <a:ln>
                <a:noFill/>
                <a:prstDash val="sysDot"/>
              </a:ln>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4" name="文本框 3"/>
          <p:cNvSpPr txBox="1"/>
          <p:nvPr/>
        </p:nvSpPr>
        <p:spPr>
          <a:xfrm>
            <a:off x="469900" y="1169035"/>
            <a:ext cx="10967720" cy="1334770"/>
          </a:xfrm>
          <a:prstGeom prst="rect">
            <a:avLst/>
          </a:prstGeom>
          <a:noFill/>
        </p:spPr>
        <p:txBody>
          <a:bodyPr wrap="square" rtlCol="0">
            <a:noAutofit/>
          </a:bodyPr>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4</a:t>
            </a:r>
            <a:r>
              <a:rPr lang="zh-CN" altLang="en-US">
                <a:latin typeface="微软雅黑" panose="020B0503020204020204" charset="-122"/>
                <a:ea typeface="微软雅黑" panose="020B0503020204020204" charset="-122"/>
                <a:cs typeface="微软雅黑" panose="020B0503020204020204" charset="-122"/>
              </a:rPr>
              <a:t>、实现电路时，需合理规划元件的布局与精心设计布线方案。元件位置的安排应当基于功能模块化的原则，将相关的组件尽量放置在一起，以缩短信号线路径，减少噪声干扰，并简化线路走向。以减少出错的概率、降低电磁干扰的风险并提升出错时检查的效率。</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4"/>
          <a:srcRect t="5384" r="6418" b="8377"/>
          <a:stretch>
            <a:fillRect/>
          </a:stretch>
        </p:blipFill>
        <p:spPr>
          <a:xfrm rot="16200000">
            <a:off x="4073226" y="2302624"/>
            <a:ext cx="3600000" cy="4424266"/>
          </a:xfrm>
          <a:prstGeom prst="rect">
            <a:avLst/>
          </a:prstGeom>
        </p:spPr>
      </p:pic>
      <p:sp>
        <p:nvSpPr>
          <p:cNvPr id="5" name="文本框 4"/>
          <p:cNvSpPr txBox="1"/>
          <p:nvPr/>
        </p:nvSpPr>
        <p:spPr>
          <a:xfrm>
            <a:off x="5480685" y="6355715"/>
            <a:ext cx="88900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sym typeface="+mn-ea"/>
              </a:rPr>
              <a:t>电路图</a:t>
            </a:r>
            <a:endParaRPr lang="zh-CN" altLang="en-US"/>
          </a:p>
        </p:txBody>
      </p:sp>
    </p:spTree>
    <p:custDataLst>
      <p:tags r:id="rId5"/>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1"/>
            <p:custDataLst>
              <p:tags r:id="rId1"/>
            </p:custDataLst>
          </p:nvPr>
        </p:nvSpPr>
        <p:spPr>
          <a:xfrm>
            <a:off x="2418715" y="1901190"/>
            <a:ext cx="8250555" cy="1705610"/>
          </a:xfrm>
        </p:spPr>
        <p:txBody>
          <a:bodyPr/>
          <a:lstStyle/>
          <a:p>
            <a:r>
              <a:rPr lang="zh-CN" altLang="en-US" dirty="0">
                <a:latin typeface="微软雅黑" panose="020B0503020204020204" charset="-122"/>
                <a:ea typeface="微软雅黑" panose="020B0503020204020204" charset="-122"/>
              </a:rPr>
              <a:t>感谢</a:t>
            </a:r>
            <a:r>
              <a:rPr lang="zh-CN" altLang="en-US" dirty="0">
                <a:latin typeface="微软雅黑" panose="020B0503020204020204" charset="-122"/>
                <a:ea typeface="微软雅黑" panose="020B0503020204020204" charset="-122"/>
              </a:rPr>
              <a:t>观看</a:t>
            </a:r>
            <a:endParaRPr lang="zh-CN" altLang="en-US" dirty="0">
              <a:latin typeface="微软雅黑" panose="020B0503020204020204" charset="-122"/>
              <a:ea typeface="微软雅黑" panose="020B0503020204020204" charset="-122"/>
            </a:endParaRPr>
          </a:p>
        </p:txBody>
      </p:sp>
      <p:sp>
        <p:nvSpPr>
          <p:cNvPr id="3" name="文本占位符 2"/>
          <p:cNvSpPr>
            <a:spLocks noGrp="1"/>
          </p:cNvSpPr>
          <p:nvPr>
            <p:ph type="body" sz="quarter" idx="17"/>
            <p:custDataLst>
              <p:tags r:id="rId2"/>
            </p:custDataLst>
          </p:nvPr>
        </p:nvSpPr>
        <p:spPr>
          <a:xfrm>
            <a:off x="7528560" y="4375150"/>
            <a:ext cx="2334260" cy="656590"/>
          </a:xfrm>
        </p:spPr>
        <p:txBody>
          <a:bodyPr/>
          <a:lstStyle/>
          <a:p>
            <a:r>
              <a:rPr lang="zh-CN" altLang="en-US">
                <a:latin typeface="微软雅黑" panose="020B0503020204020204" charset="-122"/>
                <a:ea typeface="微软雅黑" panose="020B0503020204020204" charset="-122"/>
                <a:cs typeface="微软雅黑" panose="020B0503020204020204" charset="-122"/>
              </a:rPr>
              <a:t>汇报人：</a:t>
            </a:r>
            <a:r>
              <a:rPr lang="en-US" altLang="zh-CN">
                <a:latin typeface="微软雅黑" panose="020B0503020204020204" charset="-122"/>
                <a:ea typeface="微软雅黑" panose="020B0503020204020204" charset="-122"/>
                <a:cs typeface="微软雅黑" panose="020B0503020204020204" charset="-122"/>
              </a:rPr>
              <a:t>xjy psp</a:t>
            </a:r>
            <a:endParaRPr lang="en-US" altLang="zh-CN">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latin typeface="微软雅黑" panose="020B0503020204020204" charset="-122"/>
                <a:ea typeface="微软雅黑" panose="020B0503020204020204" charset="-122"/>
              </a:rPr>
              <a:t>课程设计任务及</a:t>
            </a:r>
            <a:r>
              <a:rPr lang="zh-CN" altLang="en-US">
                <a:latin typeface="微软雅黑" panose="020B0503020204020204" charset="-122"/>
                <a:ea typeface="微软雅黑" panose="020B0503020204020204" charset="-122"/>
              </a:rPr>
              <a:t>目标</a:t>
            </a:r>
            <a:endParaRPr lang="zh-CN" altLang="en-US">
              <a:latin typeface="微软雅黑" panose="020B0503020204020204" charset="-122"/>
              <a:ea typeface="微软雅黑" panose="020B0503020204020204" charset="-122"/>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433070" y="1364615"/>
            <a:ext cx="11264900" cy="4679315"/>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lstStyle/>
          <a:p>
            <a:pPr>
              <a:lnSpc>
                <a:spcPct val="130000"/>
              </a:lnSpc>
            </a:pPr>
            <a:endParaRPr lang="zh-CN" altLang="en-US" kern="0" spc="0" dirty="0">
              <a:ln>
                <a:noFill/>
                <a:prstDash val="sysDot"/>
              </a:ln>
              <a:solidFill>
                <a:schemeClr val="tx1">
                  <a:lumMod val="85000"/>
                  <a:lumOff val="15000"/>
                </a:schemeClr>
              </a:solidFill>
              <a:latin typeface="微软雅黑" panose="020B0503020204020204" charset="-122"/>
              <a:ea typeface="微软雅黑" panose="020B0503020204020204" charset="-122"/>
              <a:sym typeface="+mn-ea"/>
            </a:endParaRPr>
          </a:p>
        </p:txBody>
      </p:sp>
      <p:cxnSp>
        <p:nvCxnSpPr>
          <p:cNvPr id="21" name="直接连接符 20"/>
          <p:cNvCxnSpPr/>
          <p:nvPr>
            <p:custDataLst>
              <p:tags r:id="rId4"/>
            </p:custDataLst>
          </p:nvPr>
        </p:nvCxnSpPr>
        <p:spPr>
          <a:xfrm>
            <a:off x="1285240" y="5554980"/>
            <a:ext cx="45042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
            </p:custDataLst>
          </p:nvPr>
        </p:nvCxnSpPr>
        <p:spPr>
          <a:xfrm>
            <a:off x="1971040" y="5554980"/>
            <a:ext cx="8938260" cy="0"/>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6"/>
            </p:custDataLst>
          </p:nvPr>
        </p:nvSpPr>
        <p:spPr>
          <a:xfrm>
            <a:off x="1285240" y="1668780"/>
            <a:ext cx="1034415" cy="368300"/>
          </a:xfrm>
          <a:prstGeom prst="rect">
            <a:avLst/>
          </a:prstGeom>
          <a:noFill/>
        </p:spPr>
        <p:txBody>
          <a:bodyPr wrap="square" lIns="0" tIns="0" rIns="0" bIns="0" rtlCol="0" anchor="b">
            <a:noAutofit/>
          </a:bodyPr>
          <a:p>
            <a:pPr algn="ctr">
              <a:spcBef>
                <a:spcPct val="0"/>
              </a:spcBef>
              <a:spcAft>
                <a:spcPct val="0"/>
              </a:spcAft>
            </a:pPr>
            <a:r>
              <a:rPr lang="zh-CN" altLang="en-US" sz="2400">
                <a:solidFill>
                  <a:schemeClr val="accent1"/>
                </a:solidFill>
                <a:latin typeface="微软雅黑" panose="020B0503020204020204" charset="-122"/>
                <a:ea typeface="微软雅黑" panose="020B0503020204020204" charset="-122"/>
                <a:cs typeface="+mn-ea"/>
                <a:sym typeface="+mn-ea"/>
              </a:rPr>
              <a:t>任务</a:t>
            </a:r>
            <a:endParaRPr lang="zh-CN" altLang="en-US" sz="2400">
              <a:solidFill>
                <a:schemeClr val="accent1"/>
              </a:solidFill>
              <a:latin typeface="微软雅黑" panose="020B0503020204020204" charset="-122"/>
              <a:ea typeface="微软雅黑" panose="020B0503020204020204" charset="-122"/>
              <a:cs typeface="+mn-ea"/>
              <a:sym typeface="+mn-ea"/>
            </a:endParaRPr>
          </a:p>
        </p:txBody>
      </p:sp>
      <p:sp>
        <p:nvSpPr>
          <p:cNvPr id="5" name="文本框 4"/>
          <p:cNvSpPr txBox="1"/>
          <p:nvPr/>
        </p:nvSpPr>
        <p:spPr>
          <a:xfrm>
            <a:off x="1285240" y="2037080"/>
            <a:ext cx="9623425" cy="1337945"/>
          </a:xfrm>
          <a:prstGeom prst="rect">
            <a:avLst/>
          </a:prstGeom>
          <a:noFill/>
        </p:spPr>
        <p:txBody>
          <a:bodyPr wrap="square" rtlCol="0">
            <a:spAutoFit/>
          </a:bodyPr>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设计并实现直流电机的脉宽调制功率放大器；</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设计编码器的四细分电路；</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通过电流传感器测试直流电动机电枢电流。</a:t>
            </a:r>
            <a:endParaRPr lang="en-US" altLang="zh-CN">
              <a:latin typeface="微软雅黑" panose="020B0503020204020204" charset="-122"/>
              <a:ea typeface="微软雅黑" panose="020B0503020204020204" charset="-122"/>
              <a:cs typeface="微软雅黑" panose="020B0503020204020204" charset="-122"/>
            </a:endParaRPr>
          </a:p>
        </p:txBody>
      </p:sp>
      <p:sp>
        <p:nvSpPr>
          <p:cNvPr id="8" name="矩形 7"/>
          <p:cNvSpPr/>
          <p:nvPr>
            <p:custDataLst>
              <p:tags r:id="rId7"/>
            </p:custDataLst>
          </p:nvPr>
        </p:nvSpPr>
        <p:spPr>
          <a:xfrm>
            <a:off x="1285240" y="3466465"/>
            <a:ext cx="927100" cy="368300"/>
          </a:xfrm>
          <a:prstGeom prst="rect">
            <a:avLst/>
          </a:prstGeom>
          <a:noFill/>
        </p:spPr>
        <p:txBody>
          <a:bodyPr wrap="square" lIns="0" tIns="0" rIns="0" bIns="0" rtlCol="0" anchor="b">
            <a:noAutofit/>
          </a:bodyPr>
          <a:p>
            <a:pPr algn="ctr">
              <a:spcBef>
                <a:spcPct val="0"/>
              </a:spcBef>
              <a:spcAft>
                <a:spcPct val="0"/>
              </a:spcAft>
            </a:pPr>
            <a:r>
              <a:rPr lang="zh-CN" altLang="en-US" sz="2400">
                <a:solidFill>
                  <a:schemeClr val="accent1"/>
                </a:solidFill>
                <a:latin typeface="微软雅黑" panose="020B0503020204020204" charset="-122"/>
                <a:ea typeface="微软雅黑" panose="020B0503020204020204" charset="-122"/>
                <a:cs typeface="+mn-ea"/>
                <a:sym typeface="+mn-ea"/>
              </a:rPr>
              <a:t>目标</a:t>
            </a:r>
            <a:endParaRPr lang="zh-CN" altLang="en-US" sz="2400">
              <a:solidFill>
                <a:schemeClr val="accent1"/>
              </a:solidFill>
              <a:latin typeface="微软雅黑" panose="020B0503020204020204" charset="-122"/>
              <a:ea typeface="微软雅黑" panose="020B0503020204020204" charset="-122"/>
              <a:cs typeface="+mn-ea"/>
              <a:sym typeface="+mn-ea"/>
            </a:endParaRPr>
          </a:p>
        </p:txBody>
      </p:sp>
      <p:sp>
        <p:nvSpPr>
          <p:cNvPr id="10" name="文本框 9"/>
          <p:cNvSpPr txBox="1"/>
          <p:nvPr/>
        </p:nvSpPr>
        <p:spPr>
          <a:xfrm>
            <a:off x="1275715" y="3749675"/>
            <a:ext cx="9632950" cy="1753235"/>
          </a:xfrm>
          <a:prstGeom prst="rect">
            <a:avLst/>
          </a:prstGeom>
          <a:noFill/>
        </p:spPr>
        <p:txBody>
          <a:bodyPr wrap="square" rtlCol="0">
            <a:spAutoFit/>
          </a:bodyPr>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掌握直流电动机脉冲宽度调制型功率放大器的原理与结构</a:t>
            </a:r>
            <a:r>
              <a:rPr lang="zh-CN">
                <a:latin typeface="微软雅黑" panose="020B0503020204020204" charset="-122"/>
                <a:ea typeface="微软雅黑" panose="020B0503020204020204" charset="-122"/>
                <a:cs typeface="微软雅黑" panose="020B0503020204020204" charset="-122"/>
              </a:rPr>
              <a:t>；</a:t>
            </a:r>
            <a:endParaRPr lang="en-US" altLang="zh-CN">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掌握编码器的工作原理与输出信号处理方法；</a:t>
            </a:r>
            <a:endParaRPr lang="en-US" altLang="zh-CN">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掌握直流电动机的特性及测试方法；</a:t>
            </a:r>
            <a:endParaRPr lang="en-US" altLang="zh-CN">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掌握直流电动机脉宽调制型功率放大器驱动时电枢电流波动的影响因素及改善方法。</a:t>
            </a:r>
            <a:r>
              <a:rPr lang="en-US" altLang="zh-CN">
                <a:latin typeface="微软雅黑" panose="020B0503020204020204" charset="-122"/>
                <a:ea typeface="微软雅黑" panose="020B0503020204020204" charset="-122"/>
                <a:cs typeface="微软雅黑" panose="020B0503020204020204" charset="-122"/>
              </a:rPr>
              <a:t> </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rPr>
              <a:t>1</a:t>
            </a:r>
            <a:r>
              <a:rPr>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设计</a:t>
            </a:r>
            <a:r>
              <a:rPr lang="zh-CN" altLang="en-US">
                <a:latin typeface="微软雅黑" panose="020B0503020204020204" charset="-122"/>
                <a:ea typeface="微软雅黑" panose="020B0503020204020204" charset="-122"/>
                <a:cs typeface="微软雅黑" panose="020B0503020204020204" charset="-122"/>
              </a:rPr>
              <a:t>方案</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圆角矩形 11"/>
          <p:cNvSpPr/>
          <p:nvPr>
            <p:custDataLst>
              <p:tags r:id="rId2"/>
            </p:custDataLst>
          </p:nvPr>
        </p:nvSpPr>
        <p:spPr>
          <a:xfrm>
            <a:off x="5705475" y="2287270"/>
            <a:ext cx="5950585" cy="3827780"/>
          </a:xfrm>
          <a:prstGeom prst="roundRect">
            <a:avLst>
              <a:gd name="adj" fmla="val 5275"/>
            </a:avLst>
          </a:prstGeom>
          <a:solidFill>
            <a:srgbClr val="FFFFFF"/>
          </a:solidFill>
          <a:ln w="6350">
            <a:solidFill>
              <a:schemeClr val="accent1">
                <a:lumMod val="75000"/>
                <a:alpha val="9000"/>
              </a:schemeClr>
            </a:solidFill>
          </a:ln>
          <a:effectLst>
            <a:outerShdw blurRad="127000" dir="2640000" algn="ctr" rotWithShape="0">
              <a:schemeClr val="accent1">
                <a:alpha val="11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a:latin typeface="微软雅黑" panose="020B0503020204020204" charset="-122"/>
              <a:ea typeface="微软雅黑" panose="020B0503020204020204" charset="-122"/>
            </a:endParaRPr>
          </a:p>
        </p:txBody>
      </p:sp>
      <p:sp>
        <p:nvSpPr>
          <p:cNvPr id="21" name="正文"/>
          <p:cNvSpPr txBox="1"/>
          <p:nvPr>
            <p:custDataLst>
              <p:tags r:id="rId3"/>
            </p:custDataLst>
          </p:nvPr>
        </p:nvSpPr>
        <p:spPr>
          <a:xfrm>
            <a:off x="628015" y="1141730"/>
            <a:ext cx="7956550" cy="1294130"/>
          </a:xfrm>
          <a:prstGeom prst="rect">
            <a:avLst/>
          </a:prstGeom>
          <a:noFill/>
        </p:spPr>
        <p:txBody>
          <a:bodyPr wrap="square" lIns="0" tIns="0" rIns="0" bIns="0" rtlCol="0" anchor="t" anchorCtr="0">
            <a:normAutofit/>
          </a:bodyPr>
          <a:lstStyle/>
          <a:p>
            <a:pPr indent="457200" algn="just" fontAlgn="auto">
              <a:lnSpc>
                <a:spcPct val="150000"/>
              </a:lnSpc>
            </a:pPr>
            <a:r>
              <a:rPr lang="en-US" altLang="zh-CN"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1. </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通过</a:t>
            </a:r>
            <a:r>
              <a:rPr lang="en-US" altLang="zh-CN"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TL494</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产生占空比、频率可调的</a:t>
            </a:r>
            <a:r>
              <a:rPr lang="en-US" altLang="zh-CN"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PWM</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信号用于驱动电机。</a:t>
            </a: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indent="457200" algn="just" fontAlgn="auto">
              <a:lnSpc>
                <a:spcPct val="150000"/>
              </a:lnSpc>
            </a:pPr>
            <a:r>
              <a:rPr lang="en-US" altLang="zh-CN"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2. L298N</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将</a:t>
            </a:r>
            <a:r>
              <a:rPr lang="en-US" altLang="zh-CN"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PWM</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信号作为输入进行</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功率放大，对电机进行控制与调速。</a:t>
            </a: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indent="457200" algn="just" fontAlgn="auto">
              <a:lnSpc>
                <a:spcPct val="150000"/>
              </a:lnSpc>
            </a:pPr>
            <a:r>
              <a:rPr lang="en-US" altLang="zh-CN"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3. </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电机运动时，通过霍尔元件</a:t>
            </a:r>
            <a:r>
              <a:rPr lang="en-US" altLang="zh-CN"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ACS712</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得到反馈</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电流</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2"/>
          <p:cNvPicPr>
            <a:picLocks noChangeAspect="1"/>
          </p:cNvPicPr>
          <p:nvPr/>
        </p:nvPicPr>
        <p:blipFill>
          <a:blip r:embed="rId4"/>
          <a:stretch>
            <a:fillRect/>
          </a:stretch>
        </p:blipFill>
        <p:spPr>
          <a:xfrm>
            <a:off x="6239510" y="2510155"/>
            <a:ext cx="4883150" cy="3301365"/>
          </a:xfrm>
          <a:prstGeom prst="rect">
            <a:avLst/>
          </a:prstGeom>
          <a:noFill/>
          <a:ln>
            <a:noFill/>
          </a:ln>
        </p:spPr>
      </p:pic>
      <p:sp>
        <p:nvSpPr>
          <p:cNvPr id="3" name="文本框 2"/>
          <p:cNvSpPr txBox="1"/>
          <p:nvPr/>
        </p:nvSpPr>
        <p:spPr>
          <a:xfrm>
            <a:off x="7659370" y="6076950"/>
            <a:ext cx="1753235" cy="460375"/>
          </a:xfrm>
          <a:prstGeom prst="rect">
            <a:avLst/>
          </a:prstGeom>
          <a:noFill/>
        </p:spPr>
        <p:txBody>
          <a:bodyPr wrap="square" rtlCol="0">
            <a:spAutoFit/>
          </a:bodyPr>
          <a:p>
            <a:pPr indent="457200" algn="just">
              <a:lnSpc>
                <a:spcPct val="150000"/>
              </a:lnSpc>
              <a:buClrTx/>
              <a:buSzTx/>
              <a:buNone/>
            </a:pP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运行流程图</a:t>
            </a: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95960" y="234270"/>
            <a:ext cx="10800080" cy="720000"/>
          </a:xfrm>
        </p:spPr>
        <p:txBody>
          <a:bodyPr/>
          <a:lstStyle/>
          <a:p>
            <a:r>
              <a:rPr lang="en-US" altLang="zh-CN">
                <a:latin typeface="微软雅黑" panose="020B0503020204020204" charset="-122"/>
                <a:ea typeface="微软雅黑" panose="020B0503020204020204" charset="-122"/>
                <a:cs typeface="微软雅黑" panose="020B0503020204020204" charset="-122"/>
              </a:rPr>
              <a:t>2</a:t>
            </a:r>
            <a:r>
              <a:rPr>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主要功能模块及其</a:t>
            </a:r>
            <a:r>
              <a:rPr lang="zh-CN" altLang="en-US">
                <a:latin typeface="微软雅黑" panose="020B0503020204020204" charset="-122"/>
                <a:ea typeface="微软雅黑" panose="020B0503020204020204" charset="-122"/>
                <a:cs typeface="微软雅黑" panose="020B0503020204020204" charset="-122"/>
              </a:rPr>
              <a:t>作用</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8" name="图片 8" descr="IMG_256"/>
          <p:cNvPicPr>
            <a:picLocks noChangeAspect="1"/>
          </p:cNvPicPr>
          <p:nvPr/>
        </p:nvPicPr>
        <p:blipFill>
          <a:blip r:embed="rId2"/>
          <a:srcRect t="2358" r="3484"/>
          <a:stretch>
            <a:fillRect/>
          </a:stretch>
        </p:blipFill>
        <p:spPr>
          <a:xfrm>
            <a:off x="6068060" y="1080135"/>
            <a:ext cx="5664835" cy="4895215"/>
          </a:xfrm>
          <a:prstGeom prst="rect">
            <a:avLst/>
          </a:prstGeom>
          <a:noFill/>
          <a:ln w="9525">
            <a:noFill/>
          </a:ln>
        </p:spPr>
      </p:pic>
      <p:sp>
        <p:nvSpPr>
          <p:cNvPr id="4" name="文本框 3"/>
          <p:cNvSpPr txBox="1"/>
          <p:nvPr/>
        </p:nvSpPr>
        <p:spPr>
          <a:xfrm>
            <a:off x="448945" y="1080135"/>
            <a:ext cx="5468620" cy="2676525"/>
          </a:xfrm>
          <a:prstGeom prst="rect">
            <a:avLst/>
          </a:prstGeom>
          <a:noFill/>
        </p:spPr>
        <p:txBody>
          <a:bodyPr wrap="square" rtlCol="0">
            <a:spAutoFit/>
          </a:bodyPr>
          <a:p>
            <a:pPr indent="457200" algn="l" fontAlgn="auto">
              <a:lnSpc>
                <a:spcPct val="150000"/>
              </a:lnSpc>
              <a:buClrTx/>
              <a:buSzTx/>
              <a:buFontTx/>
            </a:pP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主要用到的功能模块：</a:t>
            </a: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indent="457200" algn="l" fontAlgn="auto">
              <a:lnSpc>
                <a:spcPct val="150000"/>
              </a:lnSpc>
              <a:buClrTx/>
              <a:buSzTx/>
              <a:buFontTx/>
            </a:pP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①</a:t>
            </a:r>
            <a:r>
              <a:rPr lang="zh-CN" altLang="en-US" sz="1600" spc="15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电源区</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：用于提供±24V、±15V、±5V供电接口以及接地端子</a:t>
            </a:r>
            <a:r>
              <a:rPr lang="en-US" altLang="zh-CN"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GND</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indent="457200" algn="l" fontAlgn="auto">
              <a:lnSpc>
                <a:spcPct val="150000"/>
              </a:lnSpc>
              <a:buClrTx/>
              <a:buSzTx/>
              <a:buFontTx/>
            </a:pP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②</a:t>
            </a:r>
            <a:r>
              <a:rPr lang="zh-CN" altLang="en-US" sz="1600" spc="15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TL494区</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：用于连接TL494产生PWM脉冲。</a:t>
            </a: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indent="457200" algn="l" fontAlgn="auto">
              <a:lnSpc>
                <a:spcPct val="150000"/>
              </a:lnSpc>
              <a:buClrTx/>
              <a:buSzTx/>
              <a:buFontTx/>
            </a:pP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③</a:t>
            </a:r>
            <a:r>
              <a:rPr lang="zh-CN" altLang="en-US" sz="1600" spc="15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L298N区</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：用于连接L298N，进行功率放大。</a:t>
            </a: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indent="457200" algn="l" fontAlgn="auto">
              <a:lnSpc>
                <a:spcPct val="150000"/>
              </a:lnSpc>
              <a:buClrTx/>
              <a:buSzTx/>
              <a:buFontTx/>
            </a:pP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⑥</a:t>
            </a:r>
            <a:r>
              <a:rPr lang="zh-CN" altLang="en-US" sz="1600" spc="15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ACS712区</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：用于连接电流采集芯片</a:t>
            </a:r>
            <a:r>
              <a:rPr lang="en-US" altLang="zh-CN"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ACS712</a:t>
            </a:r>
            <a:r>
              <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rPr>
              <a:t>。</a:t>
            </a: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a:p>
            <a:pPr algn="l" fontAlgn="auto">
              <a:lnSpc>
                <a:spcPct val="150000"/>
              </a:lnSpc>
            </a:pPr>
            <a:endParaRPr lang="zh-CN" altLang="en-US" sz="1600" spc="15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7607300" y="6054725"/>
            <a:ext cx="323723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rPr>
              <a:t>主要功能模块及其作用示意图</a:t>
            </a:r>
            <a:endParaRPr lang="zh-CN" altLang="en-US">
              <a:latin typeface="微软雅黑" panose="020B0503020204020204" charset="-122"/>
              <a:ea typeface="微软雅黑" panose="020B0503020204020204" charset="-122"/>
            </a:endParaRPr>
          </a:p>
        </p:txBody>
      </p:sp>
    </p:spTree>
    <p:custDataLst>
      <p:tags r:id="rId3"/>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02623" y="210820"/>
            <a:ext cx="4980305" cy="705485"/>
          </a:xfrm>
        </p:spPr>
        <p:txBody>
          <a:bodyPr lIns="36195"/>
          <a:lstStyle/>
          <a:p>
            <a:r>
              <a:rPr lang="en-US" altLang="zh-CN" dirty="0">
                <a:solidFill>
                  <a:schemeClr val="tx1"/>
                </a:solidFill>
                <a:latin typeface="微软雅黑" panose="020B0503020204020204" charset="-122"/>
                <a:ea typeface="微软雅黑" panose="020B0503020204020204" charset="-122"/>
                <a:cs typeface="微软雅黑" panose="020B0503020204020204" charset="-122"/>
              </a:rPr>
              <a:t>3</a:t>
            </a:r>
            <a:r>
              <a:rPr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涉及元件及</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功能</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文本占位符 6"/>
          <p:cNvSpPr>
            <a:spLocks noGrp="1"/>
          </p:cNvSpPr>
          <p:nvPr>
            <p:ph type="body" idx="1"/>
            <p:custDataLst>
              <p:tags r:id="rId2"/>
            </p:custDataLst>
          </p:nvPr>
        </p:nvSpPr>
        <p:spPr>
          <a:xfrm>
            <a:off x="550545" y="1145540"/>
            <a:ext cx="5474335" cy="381635"/>
          </a:xfrm>
          <a:gradFill>
            <a:gsLst>
              <a:gs pos="100000">
                <a:schemeClr val="accent1">
                  <a:lumMod val="80000"/>
                  <a:lumOff val="20000"/>
                </a:schemeClr>
              </a:gs>
              <a:gs pos="34000">
                <a:schemeClr val="accent1"/>
              </a:gs>
            </a:gsLst>
            <a:lin ang="18900000" scaled="0"/>
          </a:gradFill>
        </p:spPr>
        <p:txBody>
          <a:bodyPr lIns="431800" tIns="36195" bIns="0">
            <a:normAutofit lnSpcReduction="10000"/>
          </a:bodyPr>
          <a:lstStyle/>
          <a:p>
            <a:r>
              <a:rPr lang="en-US" altLang="zh-CN" sz="1800" b="1" dirty="0">
                <a:solidFill>
                  <a:srgbClr val="FFFFFF"/>
                </a:solidFill>
                <a:latin typeface="微软雅黑" panose="020B0503020204020204" charset="-122"/>
                <a:ea typeface="微软雅黑" panose="020B0503020204020204" charset="-122"/>
              </a:rPr>
              <a:t>TL494</a:t>
            </a:r>
            <a:endParaRPr lang="en-US" altLang="zh-CN" sz="1800" b="1" dirty="0">
              <a:solidFill>
                <a:srgbClr val="FFFFFF"/>
              </a:solidFill>
              <a:latin typeface="微软雅黑" panose="020B0503020204020204" charset="-122"/>
              <a:ea typeface="微软雅黑" panose="020B0503020204020204" charset="-122"/>
            </a:endParaRPr>
          </a:p>
        </p:txBody>
      </p:sp>
      <p:sp>
        <p:nvSpPr>
          <p:cNvPr id="3" name="文本框 2"/>
          <p:cNvSpPr txBox="1"/>
          <p:nvPr/>
        </p:nvSpPr>
        <p:spPr>
          <a:xfrm>
            <a:off x="560705" y="1527175"/>
            <a:ext cx="7581900" cy="829945"/>
          </a:xfrm>
          <a:prstGeom prst="rect">
            <a:avLst/>
          </a:prstGeom>
          <a:noFill/>
        </p:spPr>
        <p:txBody>
          <a:bodyPr wrap="square" rtlCol="0">
            <a:spAutoFit/>
          </a:bodyPr>
          <a:p>
            <a:pPr indent="0" fontAlgn="auto">
              <a:lnSpc>
                <a:spcPct val="150000"/>
              </a:lnSpc>
            </a:pPr>
            <a:r>
              <a:rPr lang="zh-CN" altLang="en-US" sz="1600" b="1">
                <a:latin typeface="微软雅黑" panose="020B0503020204020204" charset="-122"/>
                <a:ea typeface="微软雅黑" panose="020B0503020204020204" charset="-122"/>
                <a:cs typeface="微软雅黑" panose="020B0503020204020204" charset="-122"/>
              </a:rPr>
              <a:t>主要功能</a:t>
            </a:r>
            <a:r>
              <a:rPr lang="zh-CN" altLang="en-US" sz="1600">
                <a:latin typeface="微软雅黑" panose="020B0503020204020204" charset="-122"/>
                <a:ea typeface="微软雅黑" panose="020B0503020204020204" charset="-122"/>
                <a:cs typeface="微软雅黑" panose="020B0503020204020204" charset="-122"/>
              </a:rPr>
              <a:t>：在单个芯片上集成了构建脉宽调制</a:t>
            </a:r>
            <a:r>
              <a:rPr lang="en-US" altLang="zh-CN" sz="1600">
                <a:latin typeface="微软雅黑" panose="020B0503020204020204" charset="-122"/>
                <a:ea typeface="微软雅黑" panose="020B0503020204020204" charset="-122"/>
                <a:cs typeface="微软雅黑" panose="020B0503020204020204" charset="-122"/>
              </a:rPr>
              <a:t> (PWM) </a:t>
            </a:r>
            <a:r>
              <a:rPr lang="zh-CN" altLang="en-US" sz="1600">
                <a:latin typeface="微软雅黑" panose="020B0503020204020204" charset="-122"/>
                <a:ea typeface="微软雅黑" panose="020B0503020204020204" charset="-122"/>
                <a:cs typeface="微软雅黑" panose="020B0503020204020204" charset="-122"/>
              </a:rPr>
              <a:t>控制电路所需的所有功能。该器件主要设计用于电源控制，可灵活地根据具体应用来定制电源控制电路。</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4" name="文本占位符 6"/>
          <p:cNvSpPr>
            <a:spLocks noGrp="1"/>
          </p:cNvSpPr>
          <p:nvPr>
            <p:custDataLst>
              <p:tags r:id="rId3"/>
            </p:custDataLst>
          </p:nvPr>
        </p:nvSpPr>
        <p:spPr>
          <a:xfrm>
            <a:off x="555625" y="2907030"/>
            <a:ext cx="5474335" cy="381635"/>
          </a:xfrm>
          <a:prstGeom prst="rect">
            <a:avLst/>
          </a:prstGeom>
          <a:gradFill>
            <a:gsLst>
              <a:gs pos="100000">
                <a:schemeClr val="accent1">
                  <a:lumMod val="80000"/>
                  <a:lumOff val="20000"/>
                </a:schemeClr>
              </a:gs>
              <a:gs pos="34000">
                <a:schemeClr val="accent1"/>
              </a:gs>
            </a:gsLst>
            <a:lin ang="18900000" scaled="0"/>
          </a:gradFill>
        </p:spPr>
        <p:txBody>
          <a:bodyPr vert="horz" lIns="431800" tIns="36195" rIns="91440" bIns="0" rtlCol="0">
            <a:normAutofit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rgbClr val="FFFFFF"/>
                </a:solidFill>
                <a:latin typeface="微软雅黑" panose="020B0503020204020204" charset="-122"/>
                <a:ea typeface="微软雅黑" panose="020B0503020204020204" charset="-122"/>
              </a:rPr>
              <a:t>L298N</a:t>
            </a:r>
            <a:endParaRPr lang="en-US" altLang="zh-CN" sz="1800" b="1" dirty="0">
              <a:solidFill>
                <a:srgbClr val="FFFFFF"/>
              </a:solidFill>
              <a:latin typeface="微软雅黑" panose="020B0503020204020204" charset="-122"/>
              <a:ea typeface="微软雅黑" panose="020B0503020204020204" charset="-122"/>
            </a:endParaRPr>
          </a:p>
        </p:txBody>
      </p:sp>
      <p:sp>
        <p:nvSpPr>
          <p:cNvPr id="5" name="文本框 4"/>
          <p:cNvSpPr txBox="1"/>
          <p:nvPr/>
        </p:nvSpPr>
        <p:spPr>
          <a:xfrm>
            <a:off x="560705" y="3288665"/>
            <a:ext cx="7266940" cy="829945"/>
          </a:xfrm>
          <a:prstGeom prst="rect">
            <a:avLst/>
          </a:prstGeom>
          <a:noFill/>
        </p:spPr>
        <p:txBody>
          <a:bodyPr wrap="square" rtlCol="0">
            <a:spAutoFit/>
          </a:bodyPr>
          <a:p>
            <a:pPr indent="0" fontAlgn="auto">
              <a:lnSpc>
                <a:spcPct val="150000"/>
              </a:lnSpc>
            </a:pPr>
            <a:r>
              <a:rPr lang="zh-CN" altLang="en-US" sz="1600" b="1">
                <a:latin typeface="微软雅黑" panose="020B0503020204020204" charset="-122"/>
                <a:ea typeface="微软雅黑" panose="020B0503020204020204" charset="-122"/>
                <a:cs typeface="微软雅黑" panose="020B0503020204020204" charset="-122"/>
              </a:rPr>
              <a:t>主要功能</a:t>
            </a:r>
            <a:r>
              <a:rPr lang="zh-CN" altLang="en-US" sz="1600">
                <a:latin typeface="微软雅黑" panose="020B0503020204020204" charset="-122"/>
                <a:ea typeface="微软雅黑" panose="020B0503020204020204" charset="-122"/>
                <a:cs typeface="微软雅黑" panose="020B0503020204020204" charset="-122"/>
              </a:rPr>
              <a:t>：双路全桥电机驱动电路。接收来自</a:t>
            </a:r>
            <a:r>
              <a:rPr lang="en-US" altLang="zh-CN" sz="1600">
                <a:latin typeface="微软雅黑" panose="020B0503020204020204" charset="-122"/>
                <a:ea typeface="微软雅黑" panose="020B0503020204020204" charset="-122"/>
                <a:cs typeface="微软雅黑" panose="020B0503020204020204" charset="-122"/>
              </a:rPr>
              <a:t>TL494</a:t>
            </a:r>
            <a:r>
              <a:rPr lang="zh-CN" altLang="en-US" sz="1600">
                <a:latin typeface="微软雅黑" panose="020B0503020204020204" charset="-122"/>
                <a:ea typeface="微软雅黑" panose="020B0503020204020204" charset="-122"/>
                <a:cs typeface="微软雅黑" panose="020B0503020204020204" charset="-122"/>
              </a:rPr>
              <a:t>芯片提供的</a:t>
            </a:r>
            <a:r>
              <a:rPr lang="en-US" altLang="zh-CN" sz="1600">
                <a:latin typeface="微软雅黑" panose="020B0503020204020204" charset="-122"/>
                <a:ea typeface="微软雅黑" panose="020B0503020204020204" charset="-122"/>
                <a:cs typeface="微软雅黑" panose="020B0503020204020204" charset="-122"/>
              </a:rPr>
              <a:t>PWM</a:t>
            </a:r>
            <a:r>
              <a:rPr lang="zh-CN" altLang="en-US" sz="1600">
                <a:latin typeface="微软雅黑" panose="020B0503020204020204" charset="-122"/>
                <a:ea typeface="微软雅黑" panose="020B0503020204020204" charset="-122"/>
                <a:cs typeface="微软雅黑" panose="020B0503020204020204" charset="-122"/>
              </a:rPr>
              <a:t>信号，并对其进行</a:t>
            </a:r>
            <a:r>
              <a:rPr lang="zh-CN" altLang="en-US" sz="1600" b="1">
                <a:latin typeface="微软雅黑" panose="020B0503020204020204" charset="-122"/>
                <a:ea typeface="微软雅黑" panose="020B0503020204020204" charset="-122"/>
                <a:cs typeface="微软雅黑" panose="020B0503020204020204" charset="-122"/>
              </a:rPr>
              <a:t>功率放大</a:t>
            </a:r>
            <a:r>
              <a:rPr lang="zh-CN" altLang="en-US" sz="1600">
                <a:latin typeface="微软雅黑" panose="020B0503020204020204" charset="-122"/>
                <a:ea typeface="微软雅黑" panose="020B0503020204020204" charset="-122"/>
                <a:cs typeface="微软雅黑" panose="020B0503020204020204" charset="-122"/>
              </a:rPr>
              <a:t>处理，从而生成足够强大的脉冲信号来有效驱动电机。</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11" name="文本占位符 6"/>
          <p:cNvSpPr>
            <a:spLocks noGrp="1"/>
          </p:cNvSpPr>
          <p:nvPr>
            <p:custDataLst>
              <p:tags r:id="rId4"/>
            </p:custDataLst>
          </p:nvPr>
        </p:nvSpPr>
        <p:spPr>
          <a:xfrm>
            <a:off x="558165" y="4668520"/>
            <a:ext cx="5474335" cy="381635"/>
          </a:xfrm>
          <a:prstGeom prst="rect">
            <a:avLst/>
          </a:prstGeom>
          <a:gradFill>
            <a:gsLst>
              <a:gs pos="100000">
                <a:schemeClr val="accent1">
                  <a:lumMod val="80000"/>
                  <a:lumOff val="20000"/>
                </a:schemeClr>
              </a:gs>
              <a:gs pos="34000">
                <a:schemeClr val="accent1"/>
              </a:gs>
            </a:gsLst>
            <a:lin ang="18900000" scaled="0"/>
          </a:gradFill>
        </p:spPr>
        <p:txBody>
          <a:bodyPr vert="horz" lIns="431800" tIns="36195" rIns="91440" bIns="0" rtlCol="0">
            <a:normAutofit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rgbClr val="FFFFFF"/>
                </a:solidFill>
                <a:latin typeface="微软雅黑" panose="020B0503020204020204" charset="-122"/>
                <a:ea typeface="微软雅黑" panose="020B0503020204020204" charset="-122"/>
              </a:rPr>
              <a:t>ACS712</a:t>
            </a:r>
            <a:endParaRPr lang="en-US" altLang="zh-CN" sz="1800" b="1" dirty="0">
              <a:solidFill>
                <a:srgbClr val="FFFFFF"/>
              </a:solidFill>
              <a:latin typeface="微软雅黑" panose="020B0503020204020204" charset="-122"/>
              <a:ea typeface="微软雅黑" panose="020B0503020204020204" charset="-122"/>
            </a:endParaRPr>
          </a:p>
        </p:txBody>
      </p:sp>
      <p:sp>
        <p:nvSpPr>
          <p:cNvPr id="12" name="文本框 11"/>
          <p:cNvSpPr txBox="1"/>
          <p:nvPr/>
        </p:nvSpPr>
        <p:spPr>
          <a:xfrm>
            <a:off x="560705" y="5050155"/>
            <a:ext cx="7169785" cy="1198880"/>
          </a:xfrm>
          <a:prstGeom prst="rect">
            <a:avLst/>
          </a:prstGeom>
          <a:noFill/>
        </p:spPr>
        <p:txBody>
          <a:bodyPr wrap="square" rtlCol="0">
            <a:spAutoFit/>
          </a:bodyPr>
          <a:p>
            <a:pPr indent="0" fontAlgn="auto">
              <a:lnSpc>
                <a:spcPct val="150000"/>
              </a:lnSpc>
            </a:pPr>
            <a:r>
              <a:rPr lang="zh-CN" altLang="en-US" sz="1600" b="1">
                <a:latin typeface="微软雅黑" panose="020B0503020204020204" charset="-122"/>
                <a:ea typeface="微软雅黑" panose="020B0503020204020204" charset="-122"/>
                <a:cs typeface="微软雅黑" panose="020B0503020204020204" charset="-122"/>
              </a:rPr>
              <a:t>主要功能</a:t>
            </a:r>
            <a:r>
              <a:rPr lang="zh-CN" altLang="en-US" sz="1600">
                <a:latin typeface="微软雅黑" panose="020B0503020204020204" charset="-122"/>
                <a:ea typeface="微软雅黑" panose="020B0503020204020204" charset="-122"/>
                <a:cs typeface="微软雅黑" panose="020B0503020204020204" charset="-122"/>
              </a:rPr>
              <a:t>：由一个精确的线性霍尔电路组成，该电路的铜传导路径位于芯片的表面附近。流过该铜导电路径的</a:t>
            </a:r>
            <a:r>
              <a:rPr lang="zh-CN" altLang="en-US" sz="1600" b="1">
                <a:latin typeface="微软雅黑" panose="020B0503020204020204" charset="-122"/>
                <a:ea typeface="微软雅黑" panose="020B0503020204020204" charset="-122"/>
                <a:cs typeface="微软雅黑" panose="020B0503020204020204" charset="-122"/>
              </a:rPr>
              <a:t>外加电流</a:t>
            </a:r>
            <a:r>
              <a:rPr lang="zh-CN" altLang="en-US" sz="1600">
                <a:latin typeface="微软雅黑" panose="020B0503020204020204" charset="-122"/>
                <a:ea typeface="微软雅黑" panose="020B0503020204020204" charset="-122"/>
                <a:cs typeface="微软雅黑" panose="020B0503020204020204" charset="-122"/>
              </a:rPr>
              <a:t>会产生一个磁场，霍尔</a:t>
            </a:r>
            <a:r>
              <a:rPr lang="en-US" altLang="zh-CN" sz="1600">
                <a:latin typeface="微软雅黑" panose="020B0503020204020204" charset="-122"/>
                <a:ea typeface="微软雅黑" panose="020B0503020204020204" charset="-122"/>
                <a:cs typeface="微软雅黑" panose="020B0503020204020204" charset="-122"/>
              </a:rPr>
              <a:t>IC</a:t>
            </a:r>
            <a:r>
              <a:rPr lang="zh-CN" altLang="en-US" sz="1600">
                <a:latin typeface="微软雅黑" panose="020B0503020204020204" charset="-122"/>
                <a:ea typeface="微软雅黑" panose="020B0503020204020204" charset="-122"/>
                <a:cs typeface="微软雅黑" panose="020B0503020204020204" charset="-122"/>
              </a:rPr>
              <a:t>将其</a:t>
            </a:r>
            <a:r>
              <a:rPr lang="zh-CN" altLang="en-US" sz="1600" b="1">
                <a:latin typeface="微软雅黑" panose="020B0503020204020204" charset="-122"/>
                <a:ea typeface="微软雅黑" panose="020B0503020204020204" charset="-122"/>
                <a:cs typeface="微软雅黑" panose="020B0503020204020204" charset="-122"/>
              </a:rPr>
              <a:t>转换成比例电压</a:t>
            </a:r>
            <a:r>
              <a:rPr lang="zh-CN" altLang="en-US" sz="1600">
                <a:latin typeface="微软雅黑" panose="020B0503020204020204" charset="-122"/>
                <a:ea typeface="微软雅黑" panose="020B0503020204020204" charset="-122"/>
                <a:cs typeface="微软雅黑" panose="020B0503020204020204" charset="-122"/>
              </a:rPr>
              <a:t>。通过一内置的霍尔电路实现交</a:t>
            </a:r>
            <a:r>
              <a:rPr lang="en-US" altLang="zh-CN" sz="1600">
                <a:latin typeface="微软雅黑" panose="020B0503020204020204" charset="-122"/>
                <a:ea typeface="微软雅黑" panose="020B0503020204020204" charset="-122"/>
                <a:cs typeface="微软雅黑" panose="020B0503020204020204" charset="-122"/>
              </a:rPr>
              <a:t>/</a:t>
            </a:r>
            <a:r>
              <a:rPr lang="zh-CN" altLang="en-US" sz="1600">
                <a:latin typeface="微软雅黑" panose="020B0503020204020204" charset="-122"/>
                <a:ea typeface="微软雅黑" panose="020B0503020204020204" charset="-122"/>
                <a:cs typeface="微软雅黑" panose="020B0503020204020204" charset="-122"/>
              </a:rPr>
              <a:t>直流电流传感功能。</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5"/>
          <a:stretch>
            <a:fillRect/>
          </a:stretch>
        </p:blipFill>
        <p:spPr>
          <a:xfrm>
            <a:off x="8142605" y="775335"/>
            <a:ext cx="2774950" cy="1689100"/>
          </a:xfrm>
          <a:prstGeom prst="rect">
            <a:avLst/>
          </a:prstGeom>
        </p:spPr>
      </p:pic>
      <p:pic>
        <p:nvPicPr>
          <p:cNvPr id="14" name="图片 13"/>
          <p:cNvPicPr>
            <a:picLocks noChangeAspect="1"/>
          </p:cNvPicPr>
          <p:nvPr/>
        </p:nvPicPr>
        <p:blipFill>
          <a:blip r:embed="rId6"/>
          <a:srcRect l="7285" t="7419" r="6343" b="-1806"/>
          <a:stretch>
            <a:fillRect/>
          </a:stretch>
        </p:blipFill>
        <p:spPr>
          <a:xfrm>
            <a:off x="8142605" y="2907030"/>
            <a:ext cx="1979930" cy="1858010"/>
          </a:xfrm>
          <a:prstGeom prst="rect">
            <a:avLst/>
          </a:prstGeom>
        </p:spPr>
      </p:pic>
      <p:pic>
        <p:nvPicPr>
          <p:cNvPr id="15" name="图片 14"/>
          <p:cNvPicPr>
            <a:picLocks noChangeAspect="1"/>
          </p:cNvPicPr>
          <p:nvPr/>
        </p:nvPicPr>
        <p:blipFill>
          <a:blip r:embed="rId7"/>
          <a:stretch>
            <a:fillRect/>
          </a:stretch>
        </p:blipFill>
        <p:spPr>
          <a:xfrm>
            <a:off x="8232140" y="5256530"/>
            <a:ext cx="2044700" cy="1168400"/>
          </a:xfrm>
          <a:prstGeom prst="rect">
            <a:avLst/>
          </a:prstGeom>
        </p:spPr>
      </p:pic>
    </p:spTree>
    <p:custDataLst>
      <p:tags r:id="rId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idx="2"/>
            <p:custDataLst>
              <p:tags r:id="rId1"/>
            </p:custDataLst>
          </p:nvPr>
        </p:nvSpPr>
        <p:spPr>
          <a:xfrm>
            <a:off x="1828800" y="3004185"/>
            <a:ext cx="2649220" cy="1208405"/>
          </a:xfrm>
        </p:spPr>
        <p:txBody>
          <a:bodyPr/>
          <a:lstStyle/>
          <a:p>
            <a:r>
              <a:rPr lang="zh-CN" altLang="en-US" dirty="0"/>
              <a:t>0</a:t>
            </a:r>
            <a:r>
              <a:rPr dirty="0"/>
              <a:t>2</a:t>
            </a:r>
            <a:endParaRPr dirty="0"/>
          </a:p>
        </p:txBody>
      </p:sp>
      <p:sp>
        <p:nvSpPr>
          <p:cNvPr id="8" name="标题 7"/>
          <p:cNvSpPr>
            <a:spLocks noGrp="1"/>
          </p:cNvSpPr>
          <p:nvPr>
            <p:ph type="title" idx="1"/>
            <p:custDataLst>
              <p:tags r:id="rId2"/>
            </p:custDataLst>
          </p:nvPr>
        </p:nvSpPr>
        <p:spPr>
          <a:xfrm>
            <a:off x="6732905" y="2092325"/>
            <a:ext cx="5005070" cy="1684020"/>
          </a:xfrm>
        </p:spPr>
        <p:txBody>
          <a:bodyPr/>
          <a:lstStyle/>
          <a:p>
            <a:r>
              <a:rPr lang="zh-CN" altLang="en-US" dirty="0"/>
              <a:t>内容与</a:t>
            </a:r>
            <a:r>
              <a:rPr lang="zh-CN" altLang="en-US" dirty="0"/>
              <a:t>实施</a:t>
            </a:r>
            <a:endParaRPr lang="zh-CN" altLang="en-US" dirty="0"/>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atin typeface="微软雅黑" panose="020B0503020204020204" charset="-122"/>
                <a:ea typeface="微软雅黑" panose="020B0503020204020204" charset="-122"/>
                <a:cs typeface="微软雅黑" panose="020B0503020204020204" charset="-122"/>
              </a:rPr>
              <a:t>1</a:t>
            </a:r>
            <a:r>
              <a:rPr>
                <a:latin typeface="微软雅黑" panose="020B0503020204020204" charset="-122"/>
                <a:ea typeface="微软雅黑" panose="020B0503020204020204" charset="-122"/>
                <a:cs typeface="微软雅黑" panose="020B0503020204020204" charset="-122"/>
              </a:rPr>
              <a:t>）</a:t>
            </a:r>
            <a:r>
              <a:rPr lang="en-US" altLang="zh-CN">
                <a:latin typeface="微软雅黑" panose="020B0503020204020204" charset="-122"/>
                <a:ea typeface="微软雅黑" panose="020B0503020204020204" charset="-122"/>
                <a:cs typeface="微软雅黑" panose="020B0503020204020204" charset="-122"/>
              </a:rPr>
              <a:t>PWM</a:t>
            </a:r>
            <a:r>
              <a:rPr>
                <a:latin typeface="微软雅黑" panose="020B0503020204020204" charset="-122"/>
                <a:ea typeface="微软雅黑" panose="020B0503020204020204" charset="-122"/>
                <a:cs typeface="微软雅黑" panose="020B0503020204020204" charset="-122"/>
              </a:rPr>
              <a:t>调制信号的生成</a:t>
            </a:r>
            <a:r>
              <a:rPr>
                <a:latin typeface="微软雅黑" panose="020B0503020204020204" charset="-122"/>
                <a:ea typeface="微软雅黑" panose="020B0503020204020204" charset="-122"/>
                <a:cs typeface="微软雅黑" panose="020B0503020204020204" charset="-122"/>
              </a:rPr>
              <a:t>原理</a:t>
            </a:r>
            <a:endParaRPr>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647065" y="997585"/>
            <a:ext cx="10036175" cy="2999740"/>
          </a:xfrm>
          <a:prstGeom prst="rect">
            <a:avLst/>
          </a:prstGeom>
          <a:noFill/>
        </p:spPr>
        <p:txBody>
          <a:bodyPr wrap="square" rtlCol="0">
            <a:spAutoFit/>
          </a:bodyPr>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生成原理：将锯齿波与所需合成的波形进行比较，确定</a:t>
            </a: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输出的极性。</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、某一模拟信号的调制：如</a:t>
            </a:r>
            <a:r>
              <a:rPr lang="zh-CN" altLang="en-US">
                <a:latin typeface="微软雅黑" panose="020B0503020204020204" charset="-122"/>
                <a:ea typeface="微软雅黑" panose="020B0503020204020204" charset="-122"/>
                <a:cs typeface="微软雅黑" panose="020B0503020204020204" charset="-122"/>
              </a:rPr>
              <a:t>下图</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，锯齿波从比较器反相端输入，当控制信号瞬时值大于它时，输出高电平；小于它时，则输出低电平。</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、正弦脉宽调制（</a:t>
            </a:r>
            <a:r>
              <a:rPr lang="en-US" altLang="zh-CN">
                <a:latin typeface="微软雅黑" panose="020B0503020204020204" charset="-122"/>
                <a:ea typeface="微软雅黑" panose="020B0503020204020204" charset="-122"/>
                <a:cs typeface="微软雅黑" panose="020B0503020204020204" charset="-122"/>
              </a:rPr>
              <a:t>SPWM</a:t>
            </a:r>
            <a:r>
              <a:rPr lang="zh-CN" altLang="en-US">
                <a:latin typeface="微软雅黑" panose="020B0503020204020204" charset="-122"/>
                <a:ea typeface="微软雅黑" panose="020B0503020204020204" charset="-122"/>
                <a:cs typeface="微软雅黑" panose="020B0503020204020204" charset="-122"/>
              </a:rPr>
              <a:t>）：如图</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，将输入的正弦电压与参考三角波作比较。若输入的正弦电压瞬时值高于三角波，则输出正电平；反之则输出负电平。根据</a:t>
            </a:r>
            <a:r>
              <a:rPr lang="zh-CN" altLang="en-US" b="1">
                <a:latin typeface="微软雅黑" panose="020B0503020204020204" charset="-122"/>
                <a:ea typeface="微软雅黑" panose="020B0503020204020204" charset="-122"/>
                <a:cs typeface="微软雅黑" panose="020B0503020204020204" charset="-122"/>
              </a:rPr>
              <a:t>面积等效原理</a:t>
            </a:r>
            <a:r>
              <a:rPr lang="zh-CN" altLang="en-US">
                <a:latin typeface="微软雅黑" panose="020B0503020204020204" charset="-122"/>
                <a:ea typeface="微软雅黑" panose="020B0503020204020204" charset="-122"/>
                <a:cs typeface="微软雅黑" panose="020B0503020204020204" charset="-122"/>
              </a:rPr>
              <a:t>，可以通过生成对应的方波信号来代替正弦曲线。</a:t>
            </a:r>
            <a:endParaRPr lang="zh-CN" altLang="en-US">
              <a:latin typeface="微软雅黑" panose="020B0503020204020204" charset="-122"/>
              <a:ea typeface="微软雅黑" panose="020B0503020204020204" charset="-122"/>
              <a:cs typeface="微软雅黑" panose="020B0503020204020204" charset="-122"/>
            </a:endParaRPr>
          </a:p>
          <a:p>
            <a:pPr indent="457200" fontAlgn="auto">
              <a:lnSpc>
                <a:spcPct val="150000"/>
              </a:lnSpc>
            </a:pPr>
            <a:r>
              <a:rPr lang="zh-CN" altLang="en-US">
                <a:latin typeface="微软雅黑" panose="020B0503020204020204" charset="-122"/>
                <a:ea typeface="微软雅黑" panose="020B0503020204020204" charset="-122"/>
                <a:cs typeface="微软雅黑" panose="020B0503020204020204" charset="-122"/>
              </a:rPr>
              <a:t>通过调整参考电压，可以获得不同占空比的</a:t>
            </a:r>
            <a:r>
              <a:rPr lang="en-US" altLang="zh-CN">
                <a:latin typeface="微软雅黑" panose="020B0503020204020204" charset="-122"/>
                <a:ea typeface="微软雅黑" panose="020B0503020204020204" charset="-122"/>
                <a:cs typeface="微软雅黑" panose="020B0503020204020204" charset="-122"/>
              </a:rPr>
              <a:t>PWM</a:t>
            </a:r>
            <a:r>
              <a:rPr lang="zh-CN" altLang="en-US">
                <a:latin typeface="微软雅黑" panose="020B0503020204020204" charset="-122"/>
                <a:ea typeface="微软雅黑" panose="020B0503020204020204" charset="-122"/>
                <a:cs typeface="微软雅黑" panose="020B0503020204020204" charset="-122"/>
              </a:rPr>
              <a:t>波。</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430229542" name="图片 1"/>
          <p:cNvPicPr>
            <a:picLocks noChangeAspect="1"/>
          </p:cNvPicPr>
          <p:nvPr/>
        </p:nvPicPr>
        <p:blipFill>
          <a:blip r:embed="rId2"/>
          <a:stretch>
            <a:fillRect/>
          </a:stretch>
        </p:blipFill>
        <p:spPr>
          <a:xfrm>
            <a:off x="303530" y="4628515"/>
            <a:ext cx="1711960" cy="519430"/>
          </a:xfrm>
          <a:prstGeom prst="rect">
            <a:avLst/>
          </a:prstGeom>
        </p:spPr>
      </p:pic>
      <p:pic>
        <p:nvPicPr>
          <p:cNvPr id="88036212" name="图片 1"/>
          <p:cNvPicPr>
            <a:picLocks noChangeAspect="1"/>
          </p:cNvPicPr>
          <p:nvPr/>
        </p:nvPicPr>
        <p:blipFill>
          <a:blip r:embed="rId3"/>
          <a:srcRect l="1641" t="5826"/>
          <a:stretch>
            <a:fillRect/>
          </a:stretch>
        </p:blipFill>
        <p:spPr>
          <a:xfrm>
            <a:off x="1897063" y="4236085"/>
            <a:ext cx="3599815" cy="1408430"/>
          </a:xfrm>
          <a:prstGeom prst="rect">
            <a:avLst/>
          </a:prstGeom>
        </p:spPr>
      </p:pic>
      <p:pic>
        <p:nvPicPr>
          <p:cNvPr id="8" name="图片 11" descr="IMG_256"/>
          <p:cNvPicPr/>
          <p:nvPr/>
        </p:nvPicPr>
        <p:blipFill>
          <a:blip r:embed="rId4"/>
          <a:srcRect l="3153" t="3704" r="3859" b="2763"/>
          <a:stretch>
            <a:fillRect/>
          </a:stretch>
        </p:blipFill>
        <p:spPr>
          <a:xfrm>
            <a:off x="5891848" y="3993515"/>
            <a:ext cx="2879725" cy="2020570"/>
          </a:xfrm>
          <a:prstGeom prst="rect">
            <a:avLst/>
          </a:prstGeom>
          <a:noFill/>
          <a:ln w="9525">
            <a:noFill/>
          </a:ln>
        </p:spPr>
      </p:pic>
      <p:sp>
        <p:nvSpPr>
          <p:cNvPr id="9" name="文本框 8"/>
          <p:cNvSpPr txBox="1"/>
          <p:nvPr/>
        </p:nvSpPr>
        <p:spPr>
          <a:xfrm>
            <a:off x="1051560" y="5761355"/>
            <a:ext cx="391858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图</a:t>
            </a:r>
            <a:r>
              <a:rPr lang="en-US" altLang="zh-CN">
                <a:latin typeface="微软雅黑" panose="020B0503020204020204" charset="-122"/>
                <a:ea typeface="微软雅黑" panose="020B0503020204020204" charset="-122"/>
                <a:cs typeface="微软雅黑" panose="020B0503020204020204" charset="-122"/>
              </a:rPr>
              <a:t>1 </a:t>
            </a:r>
            <a:r>
              <a:rPr lang="zh-CN" altLang="en-US">
                <a:latin typeface="微软雅黑" panose="020B0503020204020204" charset="-122"/>
                <a:ea typeface="微软雅黑" panose="020B0503020204020204" charset="-122"/>
                <a:cs typeface="微软雅黑" panose="020B0503020204020204" charset="-122"/>
              </a:rPr>
              <a:t>使用锯齿波进行的脉宽调制示意</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6039485" y="6176645"/>
            <a:ext cx="2732405"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图</a:t>
            </a:r>
            <a:r>
              <a:rPr lang="en-US" altLang="zh-CN">
                <a:latin typeface="微软雅黑" panose="020B0503020204020204" charset="-122"/>
                <a:ea typeface="微软雅黑" panose="020B0503020204020204" charset="-122"/>
                <a:cs typeface="微软雅黑" panose="020B0503020204020204" charset="-122"/>
              </a:rPr>
              <a:t>2 </a:t>
            </a:r>
            <a:r>
              <a:rPr lang="zh-CN" altLang="en-US">
                <a:latin typeface="微软雅黑" panose="020B0503020204020204" charset="-122"/>
                <a:ea typeface="微软雅黑" panose="020B0503020204020204" charset="-122"/>
                <a:cs typeface="微软雅黑" panose="020B0503020204020204" charset="-122"/>
              </a:rPr>
              <a:t>面积等效原理示意图</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8856345" y="6171565"/>
            <a:ext cx="2820670" cy="368300"/>
          </a:xfrm>
          <a:prstGeom prst="rect">
            <a:avLst/>
          </a:prstGeom>
          <a:noFill/>
        </p:spPr>
        <p:txBody>
          <a:bodyPr wrap="square" rtlCol="0">
            <a:spAutoFit/>
          </a:bodyPr>
          <a:p>
            <a:r>
              <a:rPr lang="zh-CN" altLang="en-US">
                <a:latin typeface="微软雅黑" panose="020B0503020204020204" charset="-122"/>
                <a:ea typeface="微软雅黑" panose="020B0503020204020204" charset="-122"/>
                <a:cs typeface="微软雅黑" panose="020B0503020204020204" charset="-122"/>
              </a:rPr>
              <a:t>图</a:t>
            </a:r>
            <a:r>
              <a:rPr lang="en-US" altLang="zh-CN">
                <a:latin typeface="微软雅黑" panose="020B0503020204020204" charset="-122"/>
                <a:ea typeface="微软雅黑" panose="020B0503020204020204" charset="-122"/>
                <a:cs typeface="微软雅黑" panose="020B0503020204020204" charset="-122"/>
              </a:rPr>
              <a:t>3 </a:t>
            </a:r>
            <a:r>
              <a:rPr lang="zh-CN" altLang="en-US">
                <a:latin typeface="微软雅黑" panose="020B0503020204020204" charset="-122"/>
                <a:ea typeface="微软雅黑" panose="020B0503020204020204" charset="-122"/>
                <a:cs typeface="微软雅黑" panose="020B0503020204020204" charset="-122"/>
              </a:rPr>
              <a:t>正弦脉宽调制示意图</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4" name="图片 12" descr="IMG_256"/>
          <p:cNvPicPr/>
          <p:nvPr/>
        </p:nvPicPr>
        <p:blipFill>
          <a:blip r:embed="rId5"/>
          <a:srcRect l="772" t="3086" r="1654" b="3145"/>
          <a:stretch>
            <a:fillRect/>
          </a:stretch>
        </p:blipFill>
        <p:spPr>
          <a:xfrm>
            <a:off x="8605203" y="3998595"/>
            <a:ext cx="2879725" cy="2025650"/>
          </a:xfrm>
          <a:prstGeom prst="rect">
            <a:avLst/>
          </a:prstGeom>
          <a:noFill/>
          <a:ln w="9525">
            <a:noFill/>
          </a:ln>
        </p:spPr>
      </p:pic>
      <p:pic>
        <p:nvPicPr>
          <p:cNvPr id="5" name="图片 11" descr="IMG_256"/>
          <p:cNvPicPr/>
          <p:nvPr/>
        </p:nvPicPr>
        <p:blipFill>
          <a:blip r:embed="rId4"/>
          <a:srcRect l="3153" t="3704" r="3859" b="2763"/>
          <a:stretch>
            <a:fillRect/>
          </a:stretch>
        </p:blipFill>
        <p:spPr>
          <a:xfrm>
            <a:off x="5725478" y="3998595"/>
            <a:ext cx="2879725" cy="2020570"/>
          </a:xfrm>
          <a:prstGeom prst="rect">
            <a:avLst/>
          </a:prstGeom>
          <a:noFill/>
          <a:ln w="9525">
            <a:noFill/>
          </a:ln>
        </p:spPr>
      </p:pic>
    </p:spTree>
    <p:custDataLst>
      <p:tags r:id="rId6"/>
    </p:custDataLst>
  </p:cSld>
  <p:clrMapOvr>
    <a:masterClrMapping/>
  </p:clrMapOvr>
  <p:transition/>
</p:sld>
</file>

<file path=ppt/tags/tag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0"/>
  <p:tag name="KSO_WM_UNIT_ID" val="_1*i*10"/>
  <p:tag name="KSO_WM_UNIT_LAYERLEVEL" val="1"/>
  <p:tag name="KSO_WM_TAG_VERSION" val="3.0"/>
</p:tagLst>
</file>

<file path=ppt/tags/tag100.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Lst>
</file>

<file path=ppt/tags/tag101.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3.0"/>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1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8"/>
  <p:tag name="KSO_WM_UNIT_ID" val="_1*i*8"/>
  <p:tag name="KSO_WM_UNIT_LAYERLEVEL" val="1"/>
  <p:tag name="KSO_WM_TAG_VERSION" val="3.0"/>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9"/>
  <p:tag name="KSO_WM_UNIT_ID" val="_1*i*9"/>
  <p:tag name="KSO_WM_UNIT_LAYERLEVEL" val="1"/>
  <p:tag name="KSO_WM_TAG_VERSION" val="3.0"/>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0"/>
  <p:tag name="KSO_WM_UNIT_ID" val="_1*i*10"/>
  <p:tag name="KSO_WM_UNIT_LAYERLEVEL" val="1"/>
  <p:tag name="KSO_WM_TAG_VERSION" val="3.0"/>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110.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1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UNIT_TYPE" val="i"/>
  <p:tag name="KSO_WM_UNIT_INDEX" val="1"/>
  <p:tag name="KSO_WM_UNIT_CONTENT_GROUP_TYPE" val="titlestyle"/>
</p:tagLst>
</file>

<file path=ppt/tags/tag11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1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123.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7.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128.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1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CONTENT_GROUP_TYPE" val="contentchip"/>
  <p:tag name="KSO_WM_UNIT_TYPE" val="i"/>
  <p:tag name="KSO_WM_UNIT_INDEX" val="4"/>
</p:tagLst>
</file>

<file path=ppt/tags/tag1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132.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133.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1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1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
  <p:tag name="KSO_WM_UNIT_LAYERLEVEL" val="1"/>
  <p:tag name="KSO_WM_TAG_VERSION" val="3.0"/>
  <p:tag name="KSO_WM_UNIT_TYPE" val="i"/>
  <p:tag name="KSO_WM_UNIT_INDEX" val="1"/>
  <p:tag name="KSO_WM_UNIT_CONTENT_GROUP_TYPE" val="titlestyle"/>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14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14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1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1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
  <p:tag name="KSO_WM_UNIT_LAYERLEVEL" val="1"/>
  <p:tag name="KSO_WM_TAG_VERSION" val="3.0"/>
  <p:tag name="KSO_WM_UNIT_TYPE" val="i"/>
  <p:tag name="KSO_WM_UNIT_INDEX" val="1"/>
  <p:tag name="KSO_WM_UNIT_CONTENT_GROUP_TYPE" val="titlestyle"/>
</p:tagLst>
</file>

<file path=ppt/tags/tag14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UNIT_TYPE" val="i"/>
  <p:tag name="KSO_WM_UNIT_INDEX" val="1"/>
  <p:tag name="KSO_WM_UNIT_CONTENT_GROUP_TYPE" val="titlestyle"/>
</p:tagLst>
</file>

<file path=ppt/tags/tag15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UNIT_TYPE" val="i"/>
  <p:tag name="KSO_WM_UNIT_INDEX"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1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UNIT_TYPE" val="i"/>
  <p:tag name="KSO_WM_UNIT_INDEX"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UNIT_CONTENT_GROUP_TYPE" val="titlestyle"/>
  <p:tag name="KSO_WM_UNIT_TYPE" val="i"/>
  <p:tag name="KSO_WM_UNIT_INDEX" val="1"/>
</p:tagLst>
</file>

<file path=ppt/tags/tag168.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16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174.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175.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1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CONTENT_GROUP_TYPE" val="contentchip"/>
  <p:tag name="KSO_WM_UNIT_TYPE" val="i"/>
  <p:tag name="KSO_WM_UNIT_INDEX" val="4"/>
</p:tagLst>
</file>

<file path=ppt/tags/tag1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1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1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UNIT_TYPE" val="i"/>
  <p:tag name="KSO_WM_UNIT_INDEX" val="7"/>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UNIT_TYPE" val="i"/>
  <p:tag name="KSO_WM_UNIT_INDEX" val="1"/>
  <p:tag name="KSO_WM_UNIT_CONTENT_GROUP_TYPE" val="titlestyle"/>
</p:tagLst>
</file>

<file path=ppt/tags/tag1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CONTENT_GROUP_TYPE" val="contentchip"/>
  <p:tag name="KSO_WM_UNIT_TYPE" val="i"/>
  <p:tag name="KSO_WM_UNIT_INDEX" val="8"/>
</p:tagLst>
</file>

<file path=ppt/tags/tag1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CONTENT_GROUP_TYPE" val="contentchip"/>
  <p:tag name="KSO_WM_UNIT_TYPE" val="i"/>
  <p:tag name="KSO_WM_UNIT_INDEX" val="9"/>
</p:tagLst>
</file>

<file path=ppt/tags/tag1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CONTENT_GROUP_TYPE" val="contentchip"/>
  <p:tag name="KSO_WM_UNIT_TYPE" val="i"/>
  <p:tag name="KSO_WM_UNIT_INDEX" val="10"/>
</p:tagLst>
</file>

<file path=ppt/tags/tag1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184.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 name="KSO_WM_UNIT_CONTENT_GROUP_TYPE" val="titlestyle"/>
</p:tagLst>
</file>

<file path=ppt/tags/tag1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4"/>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314"/>
</p:tagLst>
</file>

<file path=ppt/tags/tag195.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4"/>
  <p:tag name="KSO_WM_SPECIAL_SOURCE" val="bdnull"/>
  <p:tag name="KSO_WM_TEMPLATE_THUMBS_INDEX" val="1、9"/>
</p:tagLst>
</file>

<file path=ppt/tags/tag19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1*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单击添加文档标题"/>
  <p:tag name="KSO_WM_UNIT_TEXT_TYPE" val="1"/>
</p:tagLst>
</file>

<file path=ppt/tags/tag198.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314_1*f*1"/>
  <p:tag name="KSO_WM_TEMPLATE_CATEGORY" val="custom"/>
  <p:tag name="KSO_WM_TEMPLATE_INDEX" val="20230314"/>
  <p:tag name="KSO_WM_UNIT_LAYERLEVEL" val="1"/>
  <p:tag name="KSO_WM_TAG_VERSION" val="3.0"/>
  <p:tag name="KSO_WM_BEAUTIFY_FLAG" val="#wm#"/>
  <p:tag name="KSO_WM_UNIT_CONTENT_GROUP_TYPE" val="contentchip"/>
</p:tagLst>
</file>

<file path=ppt/tags/tag199.xml><?xml version="1.0" encoding="utf-8"?>
<p:tagLst xmlns:p="http://schemas.openxmlformats.org/presentationml/2006/main">
  <p:tag name="KSO_WM_SLIDE_ID" val="custom20230314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314"/>
  <p:tag name="KSO_WM_SLIDE_TYPE" val="title"/>
  <p:tag name="KSO_WM_SLIDE_SUBTYPE" val="pureTxt"/>
  <p:tag name="KSO_WM_SLIDE_LAYOUT" val="a_f"/>
  <p:tag name="KSO_WM_SLIDE_LAYOUT_CNT" val="1_1"/>
  <p:tag name="KSO_WM_SPECIAL_SOURCE" val="bdnull"/>
  <p:tag name="KSO_WM_TEMPLATE_THUMBS_INDEX" val="1、9"/>
  <p:tag name="KSO_WM_SLIDE_CONTENT_AREA" val="{&quot;left&quot;:&quot;173.7&quot;,&quot;top&quot;:&quot;78.5&quot;,&quot;width&quot;:&quot;702.55&quot;,&quot;height&quot;:&quot;350.15&quot;}"/>
  <p:tag name="KSO_WM_SLIDE_THEME_ID" val="3303413"/>
  <p:tag name="KSO_WM_SLIDE_THEME_NAME" val="蓝色几何极简风主题"/>
</p:tagLst>
</file>

<file path=ppt/tags/tag2.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00.xml><?xml version="1.0" encoding="utf-8"?>
<p:tagLst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4*a*1"/>
  <p:tag name="KSO_WM_TEMPLATE_CATEGORY" val="custom"/>
  <p:tag name="KSO_WM_TEMPLATE_INDEX" val="20230314"/>
  <p:tag name="KSO_WM_UNIT_LAYERLEVEL" val="1"/>
  <p:tag name="KSO_WM_TAG_VERSION" val="3.0"/>
  <p:tag name="KSO_WM_BEAUTIFY_FLAG" val="#wm#"/>
  <p:tag name="KSO_WM_DIAGRAM_GROUP_CODE" val="l1-1"/>
  <p:tag name="KSO_WM_UNIT_TEXT_FILL_FORE_SCHEMECOLOR_INDEX" val="13"/>
  <p:tag name="KSO_WM_UNIT_TEXT_FILL_TYPE" val="1"/>
  <p:tag name="KSO_WM_UNIT_USESOURCEFORMAT_APPLY" val="1"/>
</p:tagLst>
</file>

<file path=ppt/tags/tag2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4*l_h_i*1_1_1"/>
  <p:tag name="KSO_WM_TEMPLATE_CATEGORY" val="custom"/>
  <p:tag name="KSO_WM_TEMPLATE_INDEX" val="20230314"/>
  <p:tag name="KSO_WM_UNIT_LAYERLEVEL" val="1_1_1"/>
  <p:tag name="KSO_WM_TAG_VERSION" val="3.0"/>
  <p:tag name="KSO_WM_DIAGRAM_GROUP_CODE" val="l1-1"/>
  <p:tag name="KSO_WM_UNIT_TYPE" val="l_h_i"/>
  <p:tag name="KSO_WM_UNIT_INDEX" val="1_1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314_4*l_h_i*1_1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0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314"/>
  <p:tag name="KSO_WM_UNIT_LAYERLEVEL" val="1_1_1"/>
  <p:tag name="KSO_WM_TAG_VERSION" val="3.0"/>
  <p:tag name="KSO_WM_BEAUTIFY_FLAG" val="#wm#"/>
  <p:tag name="KSO_WM_DIAGRAM_GROUP_CODE" val="l1-1"/>
  <p:tag name="KSO_WM_UNIT_TYPE" val="l_h_a"/>
  <p:tag name="KSO_WM_UNIT_ID" val="custom20230314_4*l_h_a*1_1_1"/>
  <p:tag name="KSO_WM_DIAGRAM_VERSION" val="3"/>
  <p:tag name="KSO_WM_DIAGRAM_COLOR_TRICK" val="2"/>
  <p:tag name="KSO_WM_DIAGRAM_COLOR_TEXT_CAN_REMOVE" val="n"/>
  <p:tag name="KSO_WM_UNIT_VALUE" val="28"/>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4*l_h_i*1_2_1"/>
  <p:tag name="KSO_WM_TEMPLATE_CATEGORY" val="custom"/>
  <p:tag name="KSO_WM_TEMPLATE_INDEX" val="20230314"/>
  <p:tag name="KSO_WM_UNIT_LAYERLEVEL" val="1_1_1"/>
  <p:tag name="KSO_WM_TAG_VERSION" val="3.0"/>
  <p:tag name="KSO_WM_DIAGRAM_GROUP_CODE" val="l1-1"/>
  <p:tag name="KSO_WM_UNIT_TYPE" val="l_h_i"/>
  <p:tag name="KSO_WM_UNIT_INDEX" val="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314_4*l_h_i*1_2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2"/>
  <p:tag name="KSO_WM_UNIT_TEXT_FILL_TYPE" val="1"/>
  <p:tag name="KSO_WM_UNIT_USESOURCEFORMAT_APPLY" val="1"/>
</p:tagLst>
</file>

<file path=ppt/tags/tag20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314"/>
  <p:tag name="KSO_WM_UNIT_LAYERLEVEL" val="1_1_1"/>
  <p:tag name="KSO_WM_TAG_VERSION" val="3.0"/>
  <p:tag name="KSO_WM_BEAUTIFY_FLAG" val="#wm#"/>
  <p:tag name="KSO_WM_DIAGRAM_GROUP_CODE" val="l1-1"/>
  <p:tag name="KSO_WM_UNIT_TYPE" val="l_h_a"/>
  <p:tag name="KSO_WM_UNIT_ID" val="custom20230314_4*l_h_a*1_2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314_4*l_h_i*1_3_1"/>
  <p:tag name="KSO_WM_TEMPLATE_CATEGORY" val="custom"/>
  <p:tag name="KSO_WM_TEMPLATE_INDEX" val="20230314"/>
  <p:tag name="KSO_WM_UNIT_LAYERLEVEL" val="1_1_1"/>
  <p:tag name="KSO_WM_TAG_VERSION" val="3.0"/>
  <p:tag name="KSO_WM_DIAGRAM_GROUP_CODE" val="l1-1"/>
  <p:tag name="KSO_WM_UNIT_TYPE" val="l_h_i"/>
  <p:tag name="KSO_WM_UNIT_INDEX" val="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16,&quot;transparency&quot;:0},&quot;type&quot;:1},&quot;glow&quot;:{&quot;colorType&quot;:0},&quot;line&quot;:{&quot;type&quot;:0},&quot;shadow&quot;:{&quot;brightness&quot;:-0.5,&quot;colorType&quot;:1,&quot;foreColorIndex&quot;:14,&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6"/>
  <p:tag name="KSO_WM_UNIT_FILL_TYPE" val="1"/>
  <p:tag name="KSO_WM_UNIT_SHADOW_SCHEMECOLOR_INDEX" val="14"/>
  <p:tag name="KSO_WM_UNIT_TEXT_FILL_FORE_SCHEMECOLOR_INDEX" val="2"/>
  <p:tag name="KSO_WM_UNIT_TEXT_FILL_TYPE" val="1"/>
  <p:tag name="KSO_WM_UNIT_USESOURCEFORMAT_APPLY"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314_4*l_h_i*1_3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TYPE" val="1"/>
  <p:tag name="KSO_WM_UNIT_TEXT_FILL_FORE_SCHEMECOLOR_INDEX" val="2"/>
  <p:tag name="KSO_WM_UNIT_TEXT_FILL_TYPE" val="1"/>
  <p:tag name="KSO_WM_UNIT_USESOURCEFORMAT_APPLY" val="1"/>
</p:tagLst>
</file>

<file path=ppt/tags/tag20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314"/>
  <p:tag name="KSO_WM_UNIT_LAYERLEVEL" val="1_1_1"/>
  <p:tag name="KSO_WM_TAG_VERSION" val="3.0"/>
  <p:tag name="KSO_WM_BEAUTIFY_FLAG" val="#wm#"/>
  <p:tag name="KSO_WM_DIAGRAM_GROUP_CODE" val="l1-1"/>
  <p:tag name="KSO_WM_UNIT_TYPE" val="l_h_a"/>
  <p:tag name="KSO_WM_UNIT_ID" val="custom20230314_4*l_h_a*1_3_1"/>
  <p:tag name="KSO_WM_DIAGRAM_VERSION" val="3"/>
  <p:tag name="KSO_WM_DIAGRAM_COLOR_TRICK" val="2"/>
  <p:tag name="KSO_WM_DIAGRAM_COLOR_TEXT_CAN_REMOVE" val="n"/>
  <p:tag name="KSO_WM_DIAGRAM_MAX_ITEMCNT" val="6"/>
  <p:tag name="KSO_WM_DIAGRAM_MIN_ITEMCNT" val="2"/>
  <p:tag name="KSO_WM_DIAGRAM_VIRTUALLY_FRAME" val="{&quot;height&quot;:449.6499938964844,&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TYPE" val="1"/>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0.xml><?xml version="1.0" encoding="utf-8"?>
<p:tagLst xmlns:p="http://schemas.openxmlformats.org/presentationml/2006/main">
  <p:tag name="KSO_WM_SLIDE_ID" val="custom20230314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314"/>
  <p:tag name="KSO_WM_SLIDE_TYPE" val="contents"/>
  <p:tag name="KSO_WM_SLIDE_SUBTYPE" val="diag"/>
  <p:tag name="KSO_WM_SLIDE_LAYOUT" val="a_l"/>
  <p:tag name="KSO_WM_SLIDE_LAYOUT_CNT" val="1_1"/>
  <p:tag name="KSO_WM_SPECIAL_SOURCE" val="bdnull"/>
  <p:tag name="KSO_WM_DIAGRAM_GROUP_CODE" val="l1-1"/>
  <p:tag name="KSO_WM_SLIDE_DIAGTYPE" val="l"/>
</p:tagLst>
</file>

<file path=ppt/tags/tag211.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3.0"/>
  <p:tag name="KSO_WM_BEAUTIFY_FLAG" val="#wm#"/>
</p:tagLst>
</file>

<file path=ppt/tags/tag21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213.xml><?xml version="1.0" encoding="utf-8"?>
<p:tagLst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21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4_1*i*3"/>
  <p:tag name="KSO_WM_TEMPLATE_CATEGORY" val="custom"/>
  <p:tag name="KSO_WM_TEMPLATE_INDEX" val="20233374"/>
  <p:tag name="KSO_WM_UNIT_LAYERLEVEL" val="1"/>
  <p:tag name="KSO_WM_TAG_VERSION" val="3.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4_1*i*4"/>
  <p:tag name="KSO_WM_TEMPLATE_CATEGORY" val="custom"/>
  <p:tag name="KSO_WM_TEMPLATE_INDEX" val="20233374"/>
  <p:tag name="KSO_WM_UNIT_LAYERLEVEL" val="1"/>
  <p:tag name="KSO_WM_TAG_VERSION" val="3.0"/>
  <p:tag name="KSO_WM_BEAUTIFY_FLAG" val="#wm#"/>
</p:tagLst>
</file>

<file path=ppt/tags/tag2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3*l_h_a*1_1_1"/>
  <p:tag name="KSO_WM_TEMPLATE_CATEGORY" val="diagram"/>
  <p:tag name="KSO_WM_TEMPLATE_INDEX" val="20231731"/>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TEXT_TYPE" val="1"/>
  <p:tag name="KSO_WM_UNIT_USESOURCEFORMAT_APPLY"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3*l_h_a*1_1_1"/>
  <p:tag name="KSO_WM_TEMPLATE_CATEGORY" val="diagram"/>
  <p:tag name="KSO_WM_TEMPLATE_INDEX" val="20231731"/>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TEXT_TYPE" val="1"/>
  <p:tag name="KSO_WM_UNIT_USESOURCEFORMAT_APPLY" val="0"/>
</p:tagLst>
</file>

<file path=ppt/tags/tag221.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2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183_1*a*1"/>
  <p:tag name="KSO_WM_TEMPLATE_CATEGORY" val="custom"/>
  <p:tag name="KSO_WM_TEMPLATE_INDEX" val="20231183"/>
  <p:tag name="KSO_WM_UNIT_LAYERLEVEL" val="1"/>
  <p:tag name="KSO_WM_TAG_VERSION" val="3.0"/>
  <p:tag name="KSO_WM_BEAUTIFY_FLAG" val="#wm#"/>
  <p:tag name="KSO_WM_UNIT_PRESET_TEXT" val="单击此处添加标题"/>
</p:tagLst>
</file>

<file path=ppt/tags/tag2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1183_1*i*2"/>
  <p:tag name="KSO_WM_TEMPLATE_CATEGORY" val="custom"/>
  <p:tag name="KSO_WM_TEMPLATE_INDEX" val="20231183"/>
  <p:tag name="KSO_WM_UNIT_LAYERLEVEL" val="1"/>
  <p:tag name="KSO_WM_TAG_VERSION" val="3.0"/>
</p:tagLst>
</file>

<file path=ppt/tags/tag2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183_1*h_f*1_1"/>
  <p:tag name="KSO_WM_TEMPLATE_CATEGORY" val="custom"/>
  <p:tag name="KSO_WM_TEMPLATE_INDEX" val="20231183"/>
  <p:tag name="KSO_WM_UNIT_LAYERLEVEL" val="1_1"/>
  <p:tag name="KSO_WM_TAG_VERSION" val="3.0"/>
  <p:tag name="KSO_WM_BEAUTIFY_FLAG" val="#wm#"/>
  <p:tag name="KSO_WM_UNIT_TEXT_FILL_FORE_SCHEMECOLOR_INDEX_BRIGHTNESS" val="0.35"/>
  <p:tag name="KSO_WM_UNIT_TEXT_FILL_FORE_SCHEMECOLOR_INDEX" val="13"/>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225.xml><?xml version="1.0" encoding="utf-8"?>
<p:tagLst xmlns:p="http://schemas.openxmlformats.org/presentationml/2006/main">
  <p:tag name="KSO_WM_SLIDE_ID" val="custom20231183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314"/>
  <p:tag name="KSO_WM_SLIDE_TYPE" val="text"/>
  <p:tag name="KSO_WM_SLIDE_SUBTYPE" val="diag"/>
  <p:tag name="KSO_WM_SLIDE_SIZE" val="331.4*206.081"/>
  <p:tag name="KSO_WM_SLIDE_POSITION" val="580.2*200.4"/>
  <p:tag name="KSO_WM_SLIDE_LAYOUT" val="a_α_h"/>
  <p:tag name="KSO_WM_SLIDE_LAYOUT_CNT" val="1_1_1"/>
  <p:tag name="KSO_WM_SPECIAL_SOURCE" val="bdnull"/>
</p:tagLst>
</file>

<file path=ppt/tags/tag226.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31170_1*a*1"/>
  <p:tag name="KSO_WM_TEMPLATE_CATEGORY" val="custom"/>
  <p:tag name="KSO_WM_TEMPLATE_INDEX" val="20231170"/>
  <p:tag name="KSO_WM_UNIT_LAYERLEVEL" val="1"/>
  <p:tag name="KSO_WM_TAG_VERSION" val="3.0"/>
  <p:tag name="KSO_WM_BEAUTIFY_FLAG" val="#wm#"/>
  <p:tag name="KSO_WM_UNIT_PRESET_TEXT" val="单击此处添加标题"/>
  <p:tag name="KSO_WM_UNIT_TEXT_TYPE" val="1"/>
</p:tagLst>
</file>

<file path=ppt/tags/tag227.xml><?xml version="1.0" encoding="utf-8"?>
<p:tagLst xmlns:p="http://schemas.openxmlformats.org/presentationml/2006/main">
  <p:tag name="KSO_WM_BEAUTIFY_FLAG" val="#wm#"/>
  <p:tag name="KSO_WM_TEMPLATE_CATEGORY" val="custom"/>
  <p:tag name="KSO_WM_TEMPLATE_INDEX" val="20230314"/>
  <p:tag name="KSO_WM_SLIDE_ID" val="custom20231170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5*438"/>
  <p:tag name="KSO_WM_SLIDE_POSITION" val="-5*47"/>
  <p:tag name="KSO_WM_TAG_VERSION" val="3.0"/>
  <p:tag name="KSO_WM_SLIDE_LAYOUT" val="a_b_d_f_α"/>
  <p:tag name="KSO_WM_SLIDE_LAYOUT_CNT" val="1_1_1_1_1"/>
</p:tagLst>
</file>

<file path=ppt/tags/tag22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229.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230.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31.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32.xml><?xml version="1.0" encoding="utf-8"?>
<p:tagLst xmlns:p="http://schemas.openxmlformats.org/presentationml/2006/main">
  <p:tag name="KSO_WM_BEAUTIFY_FLAG" val="#wm#"/>
  <p:tag name="KSO_WM_TEMPLATE_CATEGORY" val="custom"/>
  <p:tag name="KSO_WM_TEMPLATE_INDEX" val="20230314"/>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233.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3.0"/>
  <p:tag name="KSO_WM_BEAUTIFY_FLAG" val="#wm#"/>
</p:tagLst>
</file>

<file path=ppt/tags/tag23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235.xml><?xml version="1.0" encoding="utf-8"?>
<p:tagLst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236.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31170_1*a*1"/>
  <p:tag name="KSO_WM_TEMPLATE_CATEGORY" val="custom"/>
  <p:tag name="KSO_WM_TEMPLATE_INDEX" val="20231170"/>
  <p:tag name="KSO_WM_UNIT_LAYERLEVEL" val="1"/>
  <p:tag name="KSO_WM_TAG_VERSION" val="3.0"/>
  <p:tag name="KSO_WM_BEAUTIFY_FLAG" val="#wm#"/>
  <p:tag name="KSO_WM_UNIT_PRESET_TEXT" val="单击此处添加标题"/>
  <p:tag name="KSO_WM_UNIT_TEXT_TYPE" val="1"/>
</p:tagLst>
</file>

<file path=ppt/tags/tag237.xml><?xml version="1.0" encoding="utf-8"?>
<p:tagLst xmlns:p="http://schemas.openxmlformats.org/presentationml/2006/main">
  <p:tag name="KSO_WM_BEAUTIFY_FLAG" val="#wm#"/>
  <p:tag name="KSO_WM_TEMPLATE_CATEGORY" val="custom"/>
  <p:tag name="KSO_WM_TEMPLATE_INDEX" val="20230314"/>
  <p:tag name="KSO_WM_SLIDE_ID" val="custom20231170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5*438"/>
  <p:tag name="KSO_WM_SLIDE_POSITION" val="-5*47"/>
  <p:tag name="KSO_WM_TAG_VERSION" val="3.0"/>
  <p:tag name="KSO_WM_SLIDE_LAYOUT" val="a_b_d_f_α"/>
  <p:tag name="KSO_WM_SLIDE_LAYOUT_CNT" val="1_1_1_1_1"/>
</p:tagLst>
</file>

<file path=ppt/tags/tag238.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31170_1*a*1"/>
  <p:tag name="KSO_WM_TEMPLATE_CATEGORY" val="custom"/>
  <p:tag name="KSO_WM_TEMPLATE_INDEX" val="20231170"/>
  <p:tag name="KSO_WM_UNIT_LAYERLEVEL" val="1"/>
  <p:tag name="KSO_WM_TAG_VERSION" val="3.0"/>
  <p:tag name="KSO_WM_BEAUTIFY_FLAG" val="#wm#"/>
  <p:tag name="KSO_WM_UNIT_PRESET_TEXT" val="单击此处添加标题"/>
  <p:tag name="KSO_WM_UNIT_TEXT_TYPE" val="1"/>
</p:tagLst>
</file>

<file path=ppt/tags/tag23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31_3*l_h_a*1_2_1"/>
  <p:tag name="KSO_WM_TEMPLATE_CATEGORY" val="diagram"/>
  <p:tag name="KSO_WM_TEMPLATE_INDEX" val="20231731"/>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2.2532958984375,&quot;left&quot;:81.46551181102362,&quot;top&quot;:156.95150165708046,&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TEXT_TYPE" val="1"/>
  <p:tag name="KSO_WM_UNIT_USESOURCEFORMAT_APPLY" val="0"/>
</p:tagLst>
</file>

<file path=ppt/tags/tag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240.xml><?xml version="1.0" encoding="utf-8"?>
<p:tagLst xmlns:p="http://schemas.openxmlformats.org/presentationml/2006/main">
  <p:tag name="KSO_WM_BEAUTIFY_FLAG" val="#wm#"/>
  <p:tag name="KSO_WM_TEMPLATE_CATEGORY" val="custom"/>
  <p:tag name="KSO_WM_TEMPLATE_INDEX" val="20230314"/>
  <p:tag name="KSO_WM_SLIDE_ID" val="custom20231170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5*438"/>
  <p:tag name="KSO_WM_SLIDE_POSITION" val="-5*47"/>
  <p:tag name="KSO_WM_TAG_VERSION" val="3.0"/>
  <p:tag name="KSO_WM_SLIDE_LAYOUT" val="a_b_d_f_α"/>
  <p:tag name="KSO_WM_SLIDE_LAYOUT_CNT" val="1_1_1_1_1"/>
</p:tagLst>
</file>

<file path=ppt/tags/tag24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183_1*a*1"/>
  <p:tag name="KSO_WM_TEMPLATE_CATEGORY" val="custom"/>
  <p:tag name="KSO_WM_TEMPLATE_INDEX" val="20231183"/>
  <p:tag name="KSO_WM_UNIT_LAYERLEVEL" val="1"/>
  <p:tag name="KSO_WM_TAG_VERSION" val="3.0"/>
  <p:tag name="KSO_WM_BEAUTIFY_FLAG" val="#wm#"/>
  <p:tag name="KSO_WM_UNIT_PRESET_TEXT" val="单击此处添加标题"/>
</p:tagLst>
</file>

<file path=ppt/tags/tag24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183_1*h_a*1_1"/>
  <p:tag name="KSO_WM_TEMPLATE_CATEGORY" val="custom"/>
  <p:tag name="KSO_WM_TEMPLATE_INDEX" val="20231183"/>
  <p:tag name="KSO_WM_UNIT_LAYERLEVEL" val="1_1"/>
  <p:tag name="KSO_WM_TAG_VERSION" val="3.0"/>
  <p:tag name="KSO_WM_BEAUTIFY_FLAG" val="#wm#"/>
  <p:tag name="KSO_WM_UNIT_PRESET_TEXT" val="添加标题"/>
</p:tagLst>
</file>

<file path=ppt/tags/tag2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183_1*h_a*1_1"/>
  <p:tag name="KSO_WM_TEMPLATE_CATEGORY" val="custom"/>
  <p:tag name="KSO_WM_TEMPLATE_INDEX" val="20231183"/>
  <p:tag name="KSO_WM_UNIT_LAYERLEVEL" val="1_1"/>
  <p:tag name="KSO_WM_TAG_VERSION" val="3.0"/>
  <p:tag name="KSO_WM_BEAUTIFY_FLAG" val="#wm#"/>
  <p:tag name="KSO_WM_UNIT_PRESET_TEXT" val="添加标题"/>
</p:tagLst>
</file>

<file path=ppt/tags/tag244.xml><?xml version="1.0" encoding="utf-8"?>
<p:tagLst xmlns:p="http://schemas.openxmlformats.org/presentationml/2006/main">
  <p:tag name="KSO_WM_SLIDE_ID" val="custom20231183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314"/>
  <p:tag name="KSO_WM_SLIDE_TYPE" val="text"/>
  <p:tag name="KSO_WM_SLIDE_SUBTYPE" val="diag"/>
  <p:tag name="KSO_WM_SLIDE_SIZE" val="331.4*206.081"/>
  <p:tag name="KSO_WM_SLIDE_POSITION" val="580.2*200.4"/>
  <p:tag name="KSO_WM_SLIDE_LAYOUT" val="a_α_h"/>
  <p:tag name="KSO_WM_SLIDE_LAYOUT_CNT" val="1_1_1"/>
  <p:tag name="KSO_WM_SPECIAL_SOURCE" val="bdnull"/>
</p:tagLst>
</file>

<file path=ppt/tags/tag245.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31170_1*a*1"/>
  <p:tag name="KSO_WM_TEMPLATE_CATEGORY" val="custom"/>
  <p:tag name="KSO_WM_TEMPLATE_INDEX" val="20231170"/>
  <p:tag name="KSO_WM_UNIT_LAYERLEVEL" val="1"/>
  <p:tag name="KSO_WM_TAG_VERSION" val="3.0"/>
  <p:tag name="KSO_WM_BEAUTIFY_FLAG" val="#wm#"/>
  <p:tag name="KSO_WM_UNIT_PRESET_TEXT" val="单击此处添加标题"/>
  <p:tag name="KSO_WM_UNIT_TEXT_TYPE" val="1"/>
</p:tagLst>
</file>

<file path=ppt/tags/tag246.xml><?xml version="1.0" encoding="utf-8"?>
<p:tagLst xmlns:p="http://schemas.openxmlformats.org/presentationml/2006/main">
  <p:tag name="KSO_WM_BEAUTIFY_FLAG" val="#wm#"/>
  <p:tag name="KSO_WM_TEMPLATE_CATEGORY" val="custom"/>
  <p:tag name="KSO_WM_TEMPLATE_INDEX" val="20230314"/>
  <p:tag name="KSO_WM_SLIDE_ID" val="custom20231170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5*438"/>
  <p:tag name="KSO_WM_SLIDE_POSITION" val="-5*47"/>
  <p:tag name="KSO_WM_TAG_VERSION" val="3.0"/>
  <p:tag name="KSO_WM_SLIDE_LAYOUT" val="a_b_d_f_α"/>
  <p:tag name="KSO_WM_SLIDE_LAYOUT_CNT" val="1_1_1_1_1"/>
</p:tagLst>
</file>

<file path=ppt/tags/tag24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49.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5.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5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52.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5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55.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5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5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183_1*h_a*1_1"/>
  <p:tag name="KSO_WM_TEMPLATE_CATEGORY" val="custom"/>
  <p:tag name="KSO_WM_TEMPLATE_INDEX" val="20231183"/>
  <p:tag name="KSO_WM_UNIT_LAYERLEVEL" val="1_1"/>
  <p:tag name="KSO_WM_TAG_VERSION" val="3.0"/>
  <p:tag name="KSO_WM_BEAUTIFY_FLAG" val="#wm#"/>
  <p:tag name="KSO_WM_UNIT_PRESET_TEXT" val="添加标题"/>
</p:tagLst>
</file>

<file path=ppt/tags/tag259.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6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62.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6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65.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6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267.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68.xml><?xml version="1.0" encoding="utf-8"?>
<p:tagLst xmlns:p="http://schemas.openxmlformats.org/presentationml/2006/main">
  <p:tag name="KSO_WM_BEAUTIFY_FLAG" val="#wm#"/>
  <p:tag name="KSO_WM_TEMPLATE_CATEGORY" val="custom"/>
  <p:tag name="KSO_WM_TEMPLATE_INDEX" val="20230314"/>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26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71.xml><?xml version="1.0" encoding="utf-8"?>
<p:tagLst xmlns:p="http://schemas.openxmlformats.org/presentationml/2006/main">
  <p:tag name="KSO_WM_BEAUTIFY_FLAG" val="#wm#"/>
  <p:tag name="KSO_WM_TEMPLATE_CATEGORY" val="custom"/>
  <p:tag name="KSO_WM_TEMPLATE_INDEX" val="20230314"/>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27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273.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74.xml><?xml version="1.0" encoding="utf-8"?>
<p:tagLst xmlns:p="http://schemas.openxmlformats.org/presentationml/2006/main">
  <p:tag name="KSO_WM_BEAUTIFY_FLAG" val="#wm#"/>
  <p:tag name="KSO_WM_TEMPLATE_CATEGORY" val="custom"/>
  <p:tag name="KSO_WM_TEMPLATE_INDEX" val="20230314"/>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27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276.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77.xml><?xml version="1.0" encoding="utf-8"?>
<p:tagLst xmlns:p="http://schemas.openxmlformats.org/presentationml/2006/main">
  <p:tag name="KSO_WM_BEAUTIFY_FLAG" val="#wm#"/>
  <p:tag name="KSO_WM_TEMPLATE_CATEGORY" val="custom"/>
  <p:tag name="KSO_WM_TEMPLATE_INDEX" val="20230314"/>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27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4_1*i*3"/>
  <p:tag name="KSO_WM_TEMPLATE_CATEGORY" val="custom"/>
  <p:tag name="KSO_WM_TEMPLATE_INDEX" val="20233374"/>
  <p:tag name="KSO_WM_UNIT_LAYERLEVEL" val="1"/>
  <p:tag name="KSO_WM_TAG_VERSION" val="3.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4_1*i*4"/>
  <p:tag name="KSO_WM_TEMPLATE_CATEGORY" val="custom"/>
  <p:tag name="KSO_WM_TEMPLATE_INDEX" val="20233374"/>
  <p:tag name="KSO_WM_UNIT_LAYERLEVEL" val="1"/>
  <p:tag name="KSO_WM_TAG_VERSION" val="3.0"/>
  <p:tag name="KSO_WM_BEAUTIFY_FLAG" val="#wm#"/>
</p:tagLst>
</file>

<file path=ppt/tags/tag283.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8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285.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86.xml><?xml version="1.0" encoding="utf-8"?>
<p:tagLst xmlns:p="http://schemas.openxmlformats.org/presentationml/2006/main">
  <p:tag name="KSO_WM_BEAUTIFY_FLAG" val="#wm#"/>
  <p:tag name="KSO_WM_TEMPLATE_CATEGORY" val="custom"/>
  <p:tag name="KSO_WM_TEMPLATE_INDEX" val="20230314"/>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28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1235_1*a*1"/>
  <p:tag name="KSO_WM_TEMPLATE_CATEGORY" val="custom"/>
  <p:tag name="KSO_WM_TEMPLATE_INDEX" val="20231235"/>
  <p:tag name="KSO_WM_UNIT_LAYERLEVEL" val="1"/>
  <p:tag name="KSO_WM_TAG_VERSION" val="3.0"/>
  <p:tag name="KSO_WM_BEAUTIFY_FLAG" val="#wm#"/>
  <p:tag name="KSO_WM_UNIT_VALUE" val="11"/>
  <p:tag name="KSO_WM_UNIT_PRESET_TEXT" val="单击此处添加标题"/>
</p:tagLst>
</file>

<file path=ppt/tags/tag288.xml><?xml version="1.0" encoding="utf-8"?>
<p:tagLst xmlns:p="http://schemas.openxmlformats.org/presentationml/2006/main">
  <p:tag name="KSO_WM_UNIT_TEXT_FILL_FORE_SCHEMECOLOR_INDEX_BRIGHTNESS" val="0"/>
  <p:tag name="KSO_WM_UNIT_TEXT_FILL_FORE_SCHEMECOLOR_INDEX" val="8"/>
  <p:tag name="KSO_WM_UNIT_TEXT_FILL_TYPE" val="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b"/>
  <p:tag name="KSO_WM_UNIT_INDEX" val="1"/>
  <p:tag name="KSO_WM_UNIT_ID" val="custom20231235_1*b*1"/>
  <p:tag name="KSO_WM_TEMPLATE_CATEGORY" val="custom"/>
  <p:tag name="KSO_WM_TEMPLATE_INDEX" val="20231235"/>
  <p:tag name="KSO_WM_UNIT_LAYERLEVEL" val="1"/>
  <p:tag name="KSO_WM_TAG_VERSION" val="3.0"/>
  <p:tag name="KSO_WM_BEAUTIFY_FLAG" val="#wm#"/>
  <p:tag name="KSO_WM_UNIT_VALUE" val="21"/>
  <p:tag name="KSO_WM_UNIT_PRESET_TEXT" val="单击此处编辑副标题"/>
</p:tagLst>
</file>

<file path=ppt/tags/tag289.xml><?xml version="1.0" encoding="utf-8"?>
<p:tagLst xmlns:p="http://schemas.openxmlformats.org/presentationml/2006/main">
  <p:tag name="KSO_WM_BEAUTIFY_FLAG" val="#wm#"/>
  <p:tag name="KSO_WM_TEMPLATE_CATEGORY" val="custom"/>
  <p:tag name="KSO_WM_TEMPLATE_INDEX" val="20230314"/>
  <p:tag name="KSO_WM_SPECIAL_SOURCE" val="bdnull"/>
  <p:tag name="KSO_WM_SLIDE_ID" val="custom20231235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22*359"/>
  <p:tag name="KSO_WM_SLIDE_POSITION" val="49*90"/>
  <p:tag name="KSO_WM_TAG_VERSION" val="3.0"/>
  <p:tag name="KSO_WM_SLIDE_LAYOUT" val="a_b_d_f"/>
  <p:tag name="KSO_WM_SLIDE_LAYOUT_CNT" val="1_1_1_2"/>
</p:tagLst>
</file>

<file path=ppt/tags/tag29.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29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293.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9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96.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297.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314_7*e*1"/>
  <p:tag name="KSO_WM_TEMPLATE_CATEGORY" val="custom"/>
  <p:tag name="KSO_WM_TEMPLATE_INDEX" val="20230314"/>
  <p:tag name="KSO_WM_UNIT_LAYERLEVEL" val="1"/>
  <p:tag name="KSO_WM_TAG_VERSION" val="3.0"/>
  <p:tag name="KSO_WM_BEAUTIFY_FLAG" val="#wm#"/>
</p:tagLst>
</file>

<file path=ppt/tags/tag2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314_7*a*1"/>
  <p:tag name="KSO_WM_TEMPLATE_CATEGORY" val="custom"/>
  <p:tag name="KSO_WM_TEMPLATE_INDEX" val="20230314"/>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299.xml><?xml version="1.0" encoding="utf-8"?>
<p:tagLst xmlns:p="http://schemas.openxmlformats.org/presentationml/2006/main">
  <p:tag name="KSO_WM_SLIDE_ID" val="custom202303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314"/>
  <p:tag name="KSO_WM_SLIDE_TYPE" val="sectionTitle"/>
  <p:tag name="KSO_WM_SLIDE_SUBTYPE" val="pureTxt"/>
  <p:tag name="KSO_WM_SLIDE_LAYOUT" val="a_e"/>
  <p:tag name="KSO_WM_SLIDE_LAYOUT_CNT" val="1_1"/>
  <p:tag name="KSO_WM_SPECIAL_SOURCE" val="bdnull"/>
  <p:tag name="KSO_WM_SLIDE_CONTENT_AREA" val="{&quot;left&quot;:&quot;504.35&quot;,&quot;top&quot;:&quot;139.2&quot;,&quot;width&quot;:&quot;435.7&quot;,&quot;height&quot;:&quot;210&quot;}"/>
</p:tagLst>
</file>

<file path=ppt/tags/tag3.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Lst>
</file>

<file path=ppt/tags/tag30.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30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303.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30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307.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30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311.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31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312.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0314_9*a*1"/>
  <p:tag name="KSO_WM_TEMPLATE_CATEGORY" val="custom"/>
  <p:tag name="KSO_WM_TEMPLATE_INDEX" val="20230314"/>
  <p:tag name="KSO_WM_UNIT_LAYERLEVEL" val="1"/>
  <p:tag name="KSO_WM_TAG_VERSION" val="3.0"/>
  <p:tag name="KSO_WM_BEAUTIFY_FLAG" val="#wm#"/>
</p:tagLst>
</file>

<file path=ppt/tags/tag313.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314_9*f*1"/>
  <p:tag name="KSO_WM_TEMPLATE_CATEGORY" val="custom"/>
  <p:tag name="KSO_WM_TEMPLATE_INDEX" val="20230314"/>
  <p:tag name="KSO_WM_UNIT_LAYERLEVEL" val="1"/>
  <p:tag name="KSO_WM_TAG_VERSION" val="3.0"/>
  <p:tag name="KSO_WM_BEAUTIFY_FLAG" val="#wm#"/>
</p:tagLst>
</file>

<file path=ppt/tags/tag314.xml><?xml version="1.0" encoding="utf-8"?>
<p:tagLst xmlns:p="http://schemas.openxmlformats.org/presentationml/2006/main">
  <p:tag name="KSO_WM_SLIDE_ID" val="custom2023031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0314"/>
  <p:tag name="KSO_WM_SLIDE_TYPE" val="endPage"/>
  <p:tag name="KSO_WM_SLIDE_SUBTYPE" val="pureTxt"/>
  <p:tag name="KSO_WM_SLIDE_LAYOUT" val="a_f"/>
  <p:tag name="KSO_WM_SLIDE_LAYOUT_CNT" val="1_1"/>
  <p:tag name="KSO_WM_SPECIAL_SOURCE" val="bdnull"/>
  <p:tag name="KSO_WM_SLIDE_CONTENT_AREA" val="{&quot;left&quot;:&quot;173.7&quot;,&quot;top&quot;:&quot;78.5&quot;,&quot;width&quot;:&quot;702.55&quot;,&quot;height&quot;:&quot;350.15&quot;}"/>
</p:tagLst>
</file>

<file path=ppt/tags/tag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CONTENT_GROUP_TYPE" val="contentchip"/>
  <p:tag name="KSO_WM_UNIT_TYPE" val="i"/>
  <p:tag name="KSO_WM_UNIT_INDEX" val="4"/>
</p:tagLst>
</file>

<file path=ppt/tags/tag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34.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5.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3.0"/>
</p:tagLst>
</file>

<file path=ppt/tags/tag4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
  <p:tag name="KSO_WM_UNIT_LAYERLEVEL" val="1"/>
  <p:tag name="KSO_WM_TAG_VERSION" val="3.0"/>
  <p:tag name="KSO_WM_UNIT_TYPE" val="i"/>
  <p:tag name="KSO_WM_UNIT_INDEX" val="1"/>
  <p:tag name="KSO_WM_UNIT_CONTENT_GROUP_TYPE" val="titlestyle"/>
</p:tagLst>
</file>

<file path=ppt/tags/tag42.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4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4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Lst>
</file>

<file path=ppt/tags/tag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
  <p:tag name="KSO_WM_UNIT_LAYERLEVEL" val="1"/>
  <p:tag name="KSO_WM_TAG_VERSION" val="3.0"/>
  <p:tag name="KSO_WM_UNIT_TYPE" val="i"/>
  <p:tag name="KSO_WM_UNIT_INDEX" val="1"/>
  <p:tag name="KSO_WM_UNIT_CONTENT_GROUP_TYPE" val="titlestyle"/>
</p:tagLst>
</file>

<file path=ppt/tags/tag5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UNIT_TYPE" val="i"/>
  <p:tag name="KSO_WM_UNIT_INDEX" val="1"/>
  <p:tag name="KSO_WM_UNIT_CONTENT_GROUP_TYPE" val="titlestyle"/>
</p:tagLst>
</file>

<file path=ppt/tags/tag5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UNIT_CONTENT_GROUP_TYPE" val="titlestyle"/>
  <p:tag name="KSO_WM_UNIT_TYPE" val="i"/>
  <p:tag name="KSO_WM_UNIT_INDEX" val="1"/>
</p:tagLst>
</file>

<file path=ppt/tags/tag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70.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7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76.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77.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CONTENT_GROUP_TYPE" val="contentchip"/>
  <p:tag name="KSO_WM_UNIT_TYPE" val="i"/>
  <p:tag name="KSO_WM_UNIT_INDEX" val="4"/>
</p:tagLst>
</file>

<file path=ppt/tags/tag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8"/>
  <p:tag name="KSO_WM_UNIT_ID" val="_1*i*8"/>
  <p:tag name="KSO_WM_UNIT_LAYERLEVEL" val="1"/>
  <p:tag name="KSO_WM_TAG_VERSION" val="3.0"/>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UNIT_TYPE" val="i"/>
  <p:tag name="KSO_WM_UNIT_INDEX" val="7"/>
</p:tagLst>
</file>

<file path=ppt/tags/tag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CONTENT_GROUP_TYPE" val="contentchip"/>
  <p:tag name="KSO_WM_UNIT_TYPE" val="i"/>
  <p:tag name="KSO_WM_UNIT_INDEX" val="8"/>
</p:tagLst>
</file>

<file path=ppt/tags/tag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CONTENT_GROUP_TYPE" val="contentchip"/>
  <p:tag name="KSO_WM_UNIT_TYPE" val="i"/>
  <p:tag name="KSO_WM_UNIT_INDEX" val="9"/>
</p:tagLst>
</file>

<file path=ppt/tags/tag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CONTENT_GROUP_TYPE" val="contentchip"/>
  <p:tag name="KSO_WM_UNIT_TYPE" val="i"/>
  <p:tag name="KSO_WM_UNIT_INDEX" val="10"/>
</p:tagLst>
</file>

<file path=ppt/tags/tag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86.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9"/>
  <p:tag name="KSO_WM_UNIT_ID" val="_1*i*9"/>
  <p:tag name="KSO_WM_UNIT_LAYERLEVEL" val="1"/>
  <p:tag name="KSO_WM_TAG_VERSION" val="3.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 name="KSO_WM_UNIT_CONTENT_GROUP_TYPE" val="titlestyle"/>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4"/>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314"/>
</p:tagLst>
</file>

<file path=ppt/tags/tag9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4"/>
  <p:tag name="KSO_WM_SPECIAL_SOURCE" val="bdnull"/>
  <p:tag name="KSO_WM_TEMPLATE_THUMBS_INDEX" val="1、9"/>
</p:tagLst>
</file>

<file path=ppt/tags/tag98.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3">
      <a:dk1>
        <a:srgbClr val="000000"/>
      </a:dk1>
      <a:lt1>
        <a:srgbClr val="FFFFFF"/>
      </a:lt1>
      <a:dk2>
        <a:srgbClr val="011163"/>
      </a:dk2>
      <a:lt2>
        <a:srgbClr val="FFFFFF"/>
      </a:lt2>
      <a:accent1>
        <a:srgbClr val="4864FC"/>
      </a:accent1>
      <a:accent2>
        <a:srgbClr val="6C5EDE"/>
      </a:accent2>
      <a:accent3>
        <a:srgbClr val="9059BF"/>
      </a:accent3>
      <a:accent4>
        <a:srgbClr val="B453A1"/>
      </a:accent4>
      <a:accent5>
        <a:srgbClr val="D84E82"/>
      </a:accent5>
      <a:accent6>
        <a:srgbClr val="FC4864"/>
      </a:accent6>
      <a:hlink>
        <a:srgbClr val="0563C1"/>
      </a:hlink>
      <a:folHlink>
        <a:srgbClr val="954D72"/>
      </a:folHlink>
    </a:clrScheme>
    <a:fontScheme name="自定义 18">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011163"/>
      </a:dk2>
      <a:lt2>
        <a:srgbClr val="FFFFFF"/>
      </a:lt2>
      <a:accent1>
        <a:srgbClr val="4864FC"/>
      </a:accent1>
      <a:accent2>
        <a:srgbClr val="6C5EDE"/>
      </a:accent2>
      <a:accent3>
        <a:srgbClr val="9059BF"/>
      </a:accent3>
      <a:accent4>
        <a:srgbClr val="B453A1"/>
      </a:accent4>
      <a:accent5>
        <a:srgbClr val="D84E82"/>
      </a:accent5>
      <a:accent6>
        <a:srgbClr val="FC4864"/>
      </a:accent6>
      <a:hlink>
        <a:srgbClr val="0563C1"/>
      </a:hlink>
      <a:folHlink>
        <a:srgbClr val="954D72"/>
      </a:folHlink>
    </a:clrScheme>
    <a:fontScheme name="自定义 18">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4508</Words>
  <Application>WPS 演示</Application>
  <PresentationFormat>宽屏</PresentationFormat>
  <Paragraphs>323</Paragraphs>
  <Slides>32</Slides>
  <Notes>0</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32</vt:i4>
      </vt:variant>
    </vt:vector>
  </HeadingPairs>
  <TitlesOfParts>
    <vt:vector size="47" baseType="lpstr">
      <vt:lpstr>Arial</vt:lpstr>
      <vt:lpstr>宋体</vt:lpstr>
      <vt:lpstr>Wingdings</vt:lpstr>
      <vt:lpstr>MiSans Normal</vt:lpstr>
      <vt:lpstr>Wingdings</vt:lpstr>
      <vt:lpstr>MiSans Heavy</vt:lpstr>
      <vt:lpstr>微软雅黑</vt:lpstr>
      <vt:lpstr>Arial Unicode MS</vt:lpstr>
      <vt:lpstr>Calibri</vt:lpstr>
      <vt:lpstr>Cambria Math</vt:lpstr>
      <vt:lpstr>MS Mincho</vt:lpstr>
      <vt:lpstr>JetBrains Mono</vt:lpstr>
      <vt:lpstr>WPS</vt:lpstr>
      <vt:lpstr>1_Office 主题</vt:lpstr>
      <vt:lpstr>2_Office 主题</vt:lpstr>
      <vt:lpstr>自动控制实践A 实验答辩</vt:lpstr>
      <vt:lpstr>目录</vt:lpstr>
      <vt:lpstr>任务与方案</vt:lpstr>
      <vt:lpstr>课程设计任务及目标</vt:lpstr>
      <vt:lpstr>1）设计方案</vt:lpstr>
      <vt:lpstr>2）主要功能模块及其作用</vt:lpstr>
      <vt:lpstr>3）涉及元件及功能</vt:lpstr>
      <vt:lpstr>内容与实施</vt:lpstr>
      <vt:lpstr>1）PWM调制信号的生成原理</vt:lpstr>
      <vt:lpstr>2）TL494芯片特性及使用</vt:lpstr>
      <vt:lpstr>2）TL494芯片特性及使用</vt:lpstr>
      <vt:lpstr>3）TL494及其周边电路仿真</vt:lpstr>
      <vt:lpstr>4）PWM生成电路焊接及信号生成调试</vt:lpstr>
      <vt:lpstr>5）L298特性及使用</vt:lpstr>
      <vt:lpstr>5）L298特性及使用</vt:lpstr>
      <vt:lpstr>5）L298特性及使用</vt:lpstr>
      <vt:lpstr>6）L298芯片及其周边电路仿真</vt:lpstr>
      <vt:lpstr>7）PWM放大电路焊接及信号生成调试</vt:lpstr>
      <vt:lpstr>8）编码器信号读取</vt:lpstr>
      <vt:lpstr>8）编码器信号读取</vt:lpstr>
      <vt:lpstr>9）直流电机驱动电流信号采集电路设计</vt:lpstr>
      <vt:lpstr>9）直流电机驱动电流信号采集电路设计</vt:lpstr>
      <vt:lpstr>10）直流电动机的机械特性</vt:lpstr>
      <vt:lpstr>10）直流电动机的机械特性</vt:lpstr>
      <vt:lpstr>10）直流电动机的机械特性</vt:lpstr>
      <vt:lpstr>10）直流电动机的机械特性</vt:lpstr>
      <vt:lpstr>11）直流电动机启动、加载时的电枢电流变化</vt:lpstr>
      <vt:lpstr>总结与心得</vt:lpstr>
      <vt:lpstr>心得与经验</vt:lpstr>
      <vt:lpstr>心得与经验</vt:lpstr>
      <vt:lpstr>心得与经验</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jingyu xie</dc:creator>
  <cp:lastModifiedBy>psp_dada</cp:lastModifiedBy>
  <cp:revision>145</cp:revision>
  <dcterms:created xsi:type="dcterms:W3CDTF">2023-08-09T12:44:00Z</dcterms:created>
  <dcterms:modified xsi:type="dcterms:W3CDTF">2025-01-13T07:39:21Z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2052-12.1.0.19768</vt:lpwstr>
  </property>
</Properties>
</file>